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3" r:id="rId9"/>
    <p:sldId id="270" r:id="rId10"/>
    <p:sldId id="265" r:id="rId11"/>
    <p:sldId id="271" r:id="rId12"/>
    <p:sldId id="262" r:id="rId13"/>
    <p:sldId id="272" r:id="rId14"/>
    <p:sldId id="266" r:id="rId15"/>
    <p:sldId id="267" r:id="rId16"/>
    <p:sldId id="26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4E"/>
    <a:srgbClr val="7C7C7C"/>
    <a:srgbClr val="3C5C26"/>
    <a:srgbClr val="FF7D7D"/>
    <a:srgbClr val="F2F2F2"/>
    <a:srgbClr val="203214"/>
    <a:srgbClr val="EFDADF"/>
    <a:srgbClr val="FF3300"/>
    <a:srgbClr val="68A042"/>
    <a:srgbClr val="95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90" autoAdjust="0"/>
  </p:normalViewPr>
  <p:slideViewPr>
    <p:cSldViewPr snapToGrid="0">
      <p:cViewPr varScale="1">
        <p:scale>
          <a:sx n="83" d="100"/>
          <a:sy n="83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isky, Abe" userId="e9129885-591a-4539-940f-7a7ed0702ddb" providerId="ADAL" clId="{D14DA6C7-94C5-4091-9A2F-96B869966326}"/>
    <pc:docChg chg="modSld">
      <pc:chgData name="Dalisky, Abe" userId="e9129885-591a-4539-940f-7a7ed0702ddb" providerId="ADAL" clId="{D14DA6C7-94C5-4091-9A2F-96B869966326}" dt="2021-04-09T16:29:44.433" v="1" actId="20577"/>
      <pc:docMkLst>
        <pc:docMk/>
      </pc:docMkLst>
      <pc:sldChg chg="modSp mod">
        <pc:chgData name="Dalisky, Abe" userId="e9129885-591a-4539-940f-7a7ed0702ddb" providerId="ADAL" clId="{D14DA6C7-94C5-4091-9A2F-96B869966326}" dt="2021-04-09T16:29:44.433" v="1" actId="20577"/>
        <pc:sldMkLst>
          <pc:docMk/>
          <pc:sldMk cId="3420769029" sldId="259"/>
        </pc:sldMkLst>
        <pc:spChg chg="mod">
          <ac:chgData name="Dalisky, Abe" userId="e9129885-591a-4539-940f-7a7ed0702ddb" providerId="ADAL" clId="{D14DA6C7-94C5-4091-9A2F-96B869966326}" dt="2021-04-09T16:29:44.433" v="1" actId="20577"/>
          <ac:spMkLst>
            <pc:docMk/>
            <pc:sldMk cId="3420769029" sldId="259"/>
            <ac:spMk id="2" creationId="{F47AD588-B4AF-4C83-8591-D3BB8873669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e\AppData\Local\Packages\microsoft.windowscommunicationsapps_8wekyb3d8bbwe\LocalState\Files\S0\54\Attachments\2021%20YTD%20Portfolio%20Performance%20Traditionsl%5b42439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Option-Adjusted Corporate Bond Spread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261995340470075E-2"/>
          <c:y val="0.12196544747987832"/>
          <c:w val="0.87386711492524105"/>
          <c:h val="0.73231645489785124"/>
        </c:manualLayout>
      </c:layout>
      <c:areaChart>
        <c:grouping val="stacked"/>
        <c:varyColors val="0"/>
        <c:ser>
          <c:idx val="0"/>
          <c:order val="0"/>
          <c:tx>
            <c:strRef>
              <c:f>[Book1]Sheet1!$B$2</c:f>
              <c:strCache>
                <c:ptCount val="1"/>
                <c:pt idx="0">
                  <c:v>Bid Price</c:v>
                </c:pt>
              </c:strCache>
            </c:strRef>
          </c:tx>
          <c:spPr>
            <a:solidFill>
              <a:srgbClr val="3C5C26"/>
            </a:solidFill>
            <a:ln>
              <a:noFill/>
            </a:ln>
            <a:effectLst/>
          </c:spPr>
          <c:cat>
            <c:numRef>
              <c:f>[Book1]Sheet1!$A$3:$A$253</c:f>
              <c:numCache>
                <c:formatCode>m/d/yyyy</c:formatCode>
                <c:ptCount val="251"/>
                <c:pt idx="0">
                  <c:v>44196</c:v>
                </c:pt>
                <c:pt idx="1">
                  <c:v>44195</c:v>
                </c:pt>
                <c:pt idx="2">
                  <c:v>44194</c:v>
                </c:pt>
                <c:pt idx="3">
                  <c:v>44193</c:v>
                </c:pt>
                <c:pt idx="4">
                  <c:v>44189</c:v>
                </c:pt>
                <c:pt idx="5">
                  <c:v>44188</c:v>
                </c:pt>
                <c:pt idx="6">
                  <c:v>44187</c:v>
                </c:pt>
                <c:pt idx="7">
                  <c:v>44186</c:v>
                </c:pt>
                <c:pt idx="8">
                  <c:v>44183</c:v>
                </c:pt>
                <c:pt idx="9">
                  <c:v>44182</c:v>
                </c:pt>
                <c:pt idx="10">
                  <c:v>44181</c:v>
                </c:pt>
                <c:pt idx="11">
                  <c:v>44180</c:v>
                </c:pt>
                <c:pt idx="12">
                  <c:v>44179</c:v>
                </c:pt>
                <c:pt idx="13">
                  <c:v>44176</c:v>
                </c:pt>
                <c:pt idx="14">
                  <c:v>44175</c:v>
                </c:pt>
                <c:pt idx="15">
                  <c:v>44174</c:v>
                </c:pt>
                <c:pt idx="16">
                  <c:v>44173</c:v>
                </c:pt>
                <c:pt idx="17">
                  <c:v>44172</c:v>
                </c:pt>
                <c:pt idx="18">
                  <c:v>44169</c:v>
                </c:pt>
                <c:pt idx="19">
                  <c:v>44168</c:v>
                </c:pt>
                <c:pt idx="20">
                  <c:v>44167</c:v>
                </c:pt>
                <c:pt idx="21">
                  <c:v>44166</c:v>
                </c:pt>
                <c:pt idx="22">
                  <c:v>44165</c:v>
                </c:pt>
                <c:pt idx="23">
                  <c:v>44162</c:v>
                </c:pt>
                <c:pt idx="24">
                  <c:v>44160</c:v>
                </c:pt>
                <c:pt idx="25">
                  <c:v>44159</c:v>
                </c:pt>
                <c:pt idx="26">
                  <c:v>44158</c:v>
                </c:pt>
                <c:pt idx="27">
                  <c:v>44155</c:v>
                </c:pt>
                <c:pt idx="28">
                  <c:v>44154</c:v>
                </c:pt>
                <c:pt idx="29">
                  <c:v>44153</c:v>
                </c:pt>
                <c:pt idx="30">
                  <c:v>44152</c:v>
                </c:pt>
                <c:pt idx="31">
                  <c:v>44151</c:v>
                </c:pt>
                <c:pt idx="32">
                  <c:v>44148</c:v>
                </c:pt>
                <c:pt idx="33">
                  <c:v>44147</c:v>
                </c:pt>
                <c:pt idx="34">
                  <c:v>44145</c:v>
                </c:pt>
                <c:pt idx="35">
                  <c:v>44144</c:v>
                </c:pt>
                <c:pt idx="36">
                  <c:v>44141</c:v>
                </c:pt>
                <c:pt idx="37">
                  <c:v>44140</c:v>
                </c:pt>
                <c:pt idx="38">
                  <c:v>44139</c:v>
                </c:pt>
                <c:pt idx="39">
                  <c:v>44138</c:v>
                </c:pt>
                <c:pt idx="40">
                  <c:v>44137</c:v>
                </c:pt>
                <c:pt idx="41">
                  <c:v>44134</c:v>
                </c:pt>
                <c:pt idx="42">
                  <c:v>44133</c:v>
                </c:pt>
                <c:pt idx="43">
                  <c:v>44132</c:v>
                </c:pt>
                <c:pt idx="44">
                  <c:v>44131</c:v>
                </c:pt>
                <c:pt idx="45">
                  <c:v>44130</c:v>
                </c:pt>
                <c:pt idx="46">
                  <c:v>44127</c:v>
                </c:pt>
                <c:pt idx="47">
                  <c:v>44126</c:v>
                </c:pt>
                <c:pt idx="48">
                  <c:v>44125</c:v>
                </c:pt>
                <c:pt idx="49">
                  <c:v>44124</c:v>
                </c:pt>
                <c:pt idx="50">
                  <c:v>44123</c:v>
                </c:pt>
                <c:pt idx="51">
                  <c:v>44120</c:v>
                </c:pt>
                <c:pt idx="52">
                  <c:v>44119</c:v>
                </c:pt>
                <c:pt idx="53">
                  <c:v>44118</c:v>
                </c:pt>
                <c:pt idx="54">
                  <c:v>44117</c:v>
                </c:pt>
                <c:pt idx="55">
                  <c:v>44113</c:v>
                </c:pt>
                <c:pt idx="56">
                  <c:v>44112</c:v>
                </c:pt>
                <c:pt idx="57">
                  <c:v>44111</c:v>
                </c:pt>
                <c:pt idx="58">
                  <c:v>44110</c:v>
                </c:pt>
                <c:pt idx="59">
                  <c:v>44109</c:v>
                </c:pt>
                <c:pt idx="60">
                  <c:v>44106</c:v>
                </c:pt>
                <c:pt idx="61">
                  <c:v>44105</c:v>
                </c:pt>
                <c:pt idx="62">
                  <c:v>44104</c:v>
                </c:pt>
                <c:pt idx="63">
                  <c:v>44103</c:v>
                </c:pt>
                <c:pt idx="64">
                  <c:v>44102</c:v>
                </c:pt>
                <c:pt idx="65">
                  <c:v>44099</c:v>
                </c:pt>
                <c:pt idx="66">
                  <c:v>44098</c:v>
                </c:pt>
                <c:pt idx="67">
                  <c:v>44097</c:v>
                </c:pt>
                <c:pt idx="68">
                  <c:v>44096</c:v>
                </c:pt>
                <c:pt idx="69">
                  <c:v>44095</c:v>
                </c:pt>
                <c:pt idx="70">
                  <c:v>44092</c:v>
                </c:pt>
                <c:pt idx="71">
                  <c:v>44091</c:v>
                </c:pt>
                <c:pt idx="72">
                  <c:v>44090</c:v>
                </c:pt>
                <c:pt idx="73">
                  <c:v>44089</c:v>
                </c:pt>
                <c:pt idx="74">
                  <c:v>44088</c:v>
                </c:pt>
                <c:pt idx="75">
                  <c:v>44085</c:v>
                </c:pt>
                <c:pt idx="76">
                  <c:v>44084</c:v>
                </c:pt>
                <c:pt idx="77">
                  <c:v>44083</c:v>
                </c:pt>
                <c:pt idx="78">
                  <c:v>44082</c:v>
                </c:pt>
                <c:pt idx="79">
                  <c:v>44078</c:v>
                </c:pt>
                <c:pt idx="80">
                  <c:v>44077</c:v>
                </c:pt>
                <c:pt idx="81">
                  <c:v>44076</c:v>
                </c:pt>
                <c:pt idx="82">
                  <c:v>44075</c:v>
                </c:pt>
                <c:pt idx="83">
                  <c:v>44074</c:v>
                </c:pt>
                <c:pt idx="84">
                  <c:v>44071</c:v>
                </c:pt>
                <c:pt idx="85">
                  <c:v>44070</c:v>
                </c:pt>
                <c:pt idx="86">
                  <c:v>44069</c:v>
                </c:pt>
                <c:pt idx="87">
                  <c:v>44068</c:v>
                </c:pt>
                <c:pt idx="88">
                  <c:v>44067</c:v>
                </c:pt>
                <c:pt idx="89">
                  <c:v>44064</c:v>
                </c:pt>
                <c:pt idx="90">
                  <c:v>44063</c:v>
                </c:pt>
                <c:pt idx="91">
                  <c:v>44062</c:v>
                </c:pt>
                <c:pt idx="92">
                  <c:v>44061</c:v>
                </c:pt>
                <c:pt idx="93">
                  <c:v>44060</c:v>
                </c:pt>
                <c:pt idx="94">
                  <c:v>44057</c:v>
                </c:pt>
                <c:pt idx="95">
                  <c:v>44056</c:v>
                </c:pt>
                <c:pt idx="96">
                  <c:v>44055</c:v>
                </c:pt>
                <c:pt idx="97">
                  <c:v>44054</c:v>
                </c:pt>
                <c:pt idx="98">
                  <c:v>44053</c:v>
                </c:pt>
                <c:pt idx="99">
                  <c:v>44050</c:v>
                </c:pt>
                <c:pt idx="100">
                  <c:v>44049</c:v>
                </c:pt>
                <c:pt idx="101">
                  <c:v>44048</c:v>
                </c:pt>
                <c:pt idx="102">
                  <c:v>44047</c:v>
                </c:pt>
                <c:pt idx="103">
                  <c:v>44046</c:v>
                </c:pt>
                <c:pt idx="104">
                  <c:v>44043</c:v>
                </c:pt>
                <c:pt idx="105">
                  <c:v>44042</c:v>
                </c:pt>
                <c:pt idx="106">
                  <c:v>44041</c:v>
                </c:pt>
                <c:pt idx="107">
                  <c:v>44040</c:v>
                </c:pt>
                <c:pt idx="108">
                  <c:v>44039</c:v>
                </c:pt>
                <c:pt idx="109">
                  <c:v>44036</c:v>
                </c:pt>
                <c:pt idx="110">
                  <c:v>44035</c:v>
                </c:pt>
                <c:pt idx="111">
                  <c:v>44034</c:v>
                </c:pt>
                <c:pt idx="112">
                  <c:v>44033</c:v>
                </c:pt>
                <c:pt idx="113">
                  <c:v>44032</c:v>
                </c:pt>
                <c:pt idx="114">
                  <c:v>44029</c:v>
                </c:pt>
                <c:pt idx="115">
                  <c:v>44028</c:v>
                </c:pt>
                <c:pt idx="116">
                  <c:v>44027</c:v>
                </c:pt>
                <c:pt idx="117">
                  <c:v>44026</c:v>
                </c:pt>
                <c:pt idx="118">
                  <c:v>44025</c:v>
                </c:pt>
                <c:pt idx="119">
                  <c:v>44022</c:v>
                </c:pt>
                <c:pt idx="120">
                  <c:v>44021</c:v>
                </c:pt>
                <c:pt idx="121">
                  <c:v>44020</c:v>
                </c:pt>
                <c:pt idx="122">
                  <c:v>44019</c:v>
                </c:pt>
                <c:pt idx="123">
                  <c:v>44018</c:v>
                </c:pt>
                <c:pt idx="124">
                  <c:v>44014</c:v>
                </c:pt>
                <c:pt idx="125">
                  <c:v>44013</c:v>
                </c:pt>
                <c:pt idx="126">
                  <c:v>44012</c:v>
                </c:pt>
                <c:pt idx="127">
                  <c:v>44011</c:v>
                </c:pt>
                <c:pt idx="128">
                  <c:v>44008</c:v>
                </c:pt>
                <c:pt idx="129">
                  <c:v>44007</c:v>
                </c:pt>
                <c:pt idx="130">
                  <c:v>44006</c:v>
                </c:pt>
                <c:pt idx="131">
                  <c:v>44005</c:v>
                </c:pt>
                <c:pt idx="132">
                  <c:v>44004</c:v>
                </c:pt>
                <c:pt idx="133">
                  <c:v>44001</c:v>
                </c:pt>
                <c:pt idx="134">
                  <c:v>44000</c:v>
                </c:pt>
                <c:pt idx="135">
                  <c:v>43999</c:v>
                </c:pt>
                <c:pt idx="136">
                  <c:v>43998</c:v>
                </c:pt>
                <c:pt idx="137">
                  <c:v>43997</c:v>
                </c:pt>
                <c:pt idx="138">
                  <c:v>43994</c:v>
                </c:pt>
                <c:pt idx="139">
                  <c:v>43993</c:v>
                </c:pt>
                <c:pt idx="140">
                  <c:v>43992</c:v>
                </c:pt>
                <c:pt idx="141">
                  <c:v>43991</c:v>
                </c:pt>
                <c:pt idx="142">
                  <c:v>43990</c:v>
                </c:pt>
                <c:pt idx="143">
                  <c:v>43987</c:v>
                </c:pt>
                <c:pt idx="144">
                  <c:v>43986</c:v>
                </c:pt>
                <c:pt idx="145">
                  <c:v>43985</c:v>
                </c:pt>
                <c:pt idx="146">
                  <c:v>43984</c:v>
                </c:pt>
                <c:pt idx="147">
                  <c:v>43983</c:v>
                </c:pt>
                <c:pt idx="148">
                  <c:v>43980</c:v>
                </c:pt>
                <c:pt idx="149">
                  <c:v>43979</c:v>
                </c:pt>
                <c:pt idx="150">
                  <c:v>43978</c:v>
                </c:pt>
                <c:pt idx="151">
                  <c:v>43977</c:v>
                </c:pt>
                <c:pt idx="152">
                  <c:v>43973</c:v>
                </c:pt>
                <c:pt idx="153">
                  <c:v>43972</c:v>
                </c:pt>
                <c:pt idx="154">
                  <c:v>43971</c:v>
                </c:pt>
                <c:pt idx="155">
                  <c:v>43970</c:v>
                </c:pt>
                <c:pt idx="156">
                  <c:v>43969</c:v>
                </c:pt>
                <c:pt idx="157">
                  <c:v>43966</c:v>
                </c:pt>
                <c:pt idx="158">
                  <c:v>43965</c:v>
                </c:pt>
                <c:pt idx="159">
                  <c:v>43964</c:v>
                </c:pt>
                <c:pt idx="160">
                  <c:v>43963</c:v>
                </c:pt>
                <c:pt idx="161">
                  <c:v>43962</c:v>
                </c:pt>
                <c:pt idx="162">
                  <c:v>43959</c:v>
                </c:pt>
                <c:pt idx="163">
                  <c:v>43958</c:v>
                </c:pt>
                <c:pt idx="164">
                  <c:v>43957</c:v>
                </c:pt>
                <c:pt idx="165">
                  <c:v>43956</c:v>
                </c:pt>
                <c:pt idx="166">
                  <c:v>43955</c:v>
                </c:pt>
                <c:pt idx="167">
                  <c:v>43952</c:v>
                </c:pt>
                <c:pt idx="168">
                  <c:v>43951</c:v>
                </c:pt>
                <c:pt idx="169">
                  <c:v>43950</c:v>
                </c:pt>
                <c:pt idx="170">
                  <c:v>43949</c:v>
                </c:pt>
                <c:pt idx="171">
                  <c:v>43948</c:v>
                </c:pt>
                <c:pt idx="172">
                  <c:v>43945</c:v>
                </c:pt>
                <c:pt idx="173">
                  <c:v>43944</c:v>
                </c:pt>
                <c:pt idx="174">
                  <c:v>43943</c:v>
                </c:pt>
                <c:pt idx="175">
                  <c:v>43942</c:v>
                </c:pt>
                <c:pt idx="176">
                  <c:v>43941</c:v>
                </c:pt>
                <c:pt idx="177">
                  <c:v>43938</c:v>
                </c:pt>
                <c:pt idx="178">
                  <c:v>43937</c:v>
                </c:pt>
                <c:pt idx="179">
                  <c:v>43936</c:v>
                </c:pt>
                <c:pt idx="180">
                  <c:v>43935</c:v>
                </c:pt>
                <c:pt idx="181">
                  <c:v>43934</c:v>
                </c:pt>
                <c:pt idx="182">
                  <c:v>43930</c:v>
                </c:pt>
                <c:pt idx="183">
                  <c:v>43929</c:v>
                </c:pt>
                <c:pt idx="184">
                  <c:v>43928</c:v>
                </c:pt>
                <c:pt idx="185">
                  <c:v>43927</c:v>
                </c:pt>
                <c:pt idx="186">
                  <c:v>43924</c:v>
                </c:pt>
                <c:pt idx="187">
                  <c:v>43923</c:v>
                </c:pt>
                <c:pt idx="188">
                  <c:v>43922</c:v>
                </c:pt>
                <c:pt idx="189">
                  <c:v>43921</c:v>
                </c:pt>
                <c:pt idx="190">
                  <c:v>43920</c:v>
                </c:pt>
                <c:pt idx="191">
                  <c:v>43917</c:v>
                </c:pt>
                <c:pt idx="192">
                  <c:v>43916</c:v>
                </c:pt>
                <c:pt idx="193">
                  <c:v>43915</c:v>
                </c:pt>
                <c:pt idx="194">
                  <c:v>43914</c:v>
                </c:pt>
                <c:pt idx="195">
                  <c:v>43913</c:v>
                </c:pt>
                <c:pt idx="196">
                  <c:v>43910</c:v>
                </c:pt>
                <c:pt idx="197">
                  <c:v>43909</c:v>
                </c:pt>
                <c:pt idx="198">
                  <c:v>43908</c:v>
                </c:pt>
                <c:pt idx="199">
                  <c:v>43907</c:v>
                </c:pt>
                <c:pt idx="200">
                  <c:v>43906</c:v>
                </c:pt>
                <c:pt idx="201">
                  <c:v>43903</c:v>
                </c:pt>
                <c:pt idx="202">
                  <c:v>43902</c:v>
                </c:pt>
                <c:pt idx="203">
                  <c:v>43901</c:v>
                </c:pt>
                <c:pt idx="204">
                  <c:v>43900</c:v>
                </c:pt>
                <c:pt idx="205">
                  <c:v>43899</c:v>
                </c:pt>
                <c:pt idx="206">
                  <c:v>43896</c:v>
                </c:pt>
                <c:pt idx="207">
                  <c:v>43895</c:v>
                </c:pt>
                <c:pt idx="208">
                  <c:v>43894</c:v>
                </c:pt>
                <c:pt idx="209">
                  <c:v>43893</c:v>
                </c:pt>
                <c:pt idx="210">
                  <c:v>43892</c:v>
                </c:pt>
                <c:pt idx="211">
                  <c:v>43889</c:v>
                </c:pt>
                <c:pt idx="212">
                  <c:v>43888</c:v>
                </c:pt>
                <c:pt idx="213">
                  <c:v>43887</c:v>
                </c:pt>
                <c:pt idx="214">
                  <c:v>43886</c:v>
                </c:pt>
                <c:pt idx="215">
                  <c:v>43885</c:v>
                </c:pt>
                <c:pt idx="216">
                  <c:v>43882</c:v>
                </c:pt>
                <c:pt idx="217">
                  <c:v>43881</c:v>
                </c:pt>
                <c:pt idx="218">
                  <c:v>43880</c:v>
                </c:pt>
                <c:pt idx="219">
                  <c:v>43879</c:v>
                </c:pt>
                <c:pt idx="220">
                  <c:v>43875</c:v>
                </c:pt>
                <c:pt idx="221">
                  <c:v>43874</c:v>
                </c:pt>
                <c:pt idx="222">
                  <c:v>43873</c:v>
                </c:pt>
                <c:pt idx="223">
                  <c:v>43872</c:v>
                </c:pt>
                <c:pt idx="224">
                  <c:v>43871</c:v>
                </c:pt>
                <c:pt idx="225">
                  <c:v>43868</c:v>
                </c:pt>
                <c:pt idx="226">
                  <c:v>43867</c:v>
                </c:pt>
                <c:pt idx="227">
                  <c:v>43866</c:v>
                </c:pt>
                <c:pt idx="228">
                  <c:v>43865</c:v>
                </c:pt>
                <c:pt idx="229">
                  <c:v>43864</c:v>
                </c:pt>
                <c:pt idx="230">
                  <c:v>43861</c:v>
                </c:pt>
                <c:pt idx="231">
                  <c:v>43860</c:v>
                </c:pt>
                <c:pt idx="232">
                  <c:v>43859</c:v>
                </c:pt>
                <c:pt idx="233">
                  <c:v>43858</c:v>
                </c:pt>
                <c:pt idx="234">
                  <c:v>43857</c:v>
                </c:pt>
                <c:pt idx="235">
                  <c:v>43854</c:v>
                </c:pt>
                <c:pt idx="236">
                  <c:v>43853</c:v>
                </c:pt>
                <c:pt idx="237">
                  <c:v>43852</c:v>
                </c:pt>
                <c:pt idx="238">
                  <c:v>43851</c:v>
                </c:pt>
                <c:pt idx="239">
                  <c:v>43847</c:v>
                </c:pt>
                <c:pt idx="240">
                  <c:v>43846</c:v>
                </c:pt>
                <c:pt idx="241">
                  <c:v>43845</c:v>
                </c:pt>
                <c:pt idx="242">
                  <c:v>43844</c:v>
                </c:pt>
                <c:pt idx="243">
                  <c:v>43843</c:v>
                </c:pt>
                <c:pt idx="244">
                  <c:v>43840</c:v>
                </c:pt>
                <c:pt idx="245">
                  <c:v>43839</c:v>
                </c:pt>
                <c:pt idx="246">
                  <c:v>43838</c:v>
                </c:pt>
                <c:pt idx="247">
                  <c:v>43837</c:v>
                </c:pt>
                <c:pt idx="248">
                  <c:v>43836</c:v>
                </c:pt>
                <c:pt idx="249">
                  <c:v>43833</c:v>
                </c:pt>
                <c:pt idx="250">
                  <c:v>43832</c:v>
                </c:pt>
              </c:numCache>
            </c:numRef>
          </c:cat>
          <c:val>
            <c:numRef>
              <c:f>[Book1]Sheet1!$B$3:$B$253</c:f>
              <c:numCache>
                <c:formatCode>General</c:formatCode>
                <c:ptCount val="251"/>
                <c:pt idx="0">
                  <c:v>0.96</c:v>
                </c:pt>
                <c:pt idx="1">
                  <c:v>0.96</c:v>
                </c:pt>
                <c:pt idx="2">
                  <c:v>0.97</c:v>
                </c:pt>
                <c:pt idx="3">
                  <c:v>0.98</c:v>
                </c:pt>
                <c:pt idx="4">
                  <c:v>1</c:v>
                </c:pt>
                <c:pt idx="5">
                  <c:v>0.99</c:v>
                </c:pt>
                <c:pt idx="6">
                  <c:v>1.01</c:v>
                </c:pt>
                <c:pt idx="7">
                  <c:v>1.01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1.03</c:v>
                </c:pt>
                <c:pt idx="12">
                  <c:v>1.04</c:v>
                </c:pt>
                <c:pt idx="13">
                  <c:v>1.05</c:v>
                </c:pt>
                <c:pt idx="14">
                  <c:v>1.03</c:v>
                </c:pt>
                <c:pt idx="15">
                  <c:v>1.04</c:v>
                </c:pt>
                <c:pt idx="16">
                  <c:v>1.02</c:v>
                </c:pt>
                <c:pt idx="17">
                  <c:v>1</c:v>
                </c:pt>
                <c:pt idx="18">
                  <c:v>1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1.04</c:v>
                </c:pt>
                <c:pt idx="23">
                  <c:v>1.06</c:v>
                </c:pt>
                <c:pt idx="24">
                  <c:v>1.07</c:v>
                </c:pt>
                <c:pt idx="25">
                  <c:v>1.07</c:v>
                </c:pt>
                <c:pt idx="26">
                  <c:v>1.0900000000000001</c:v>
                </c:pt>
                <c:pt idx="27">
                  <c:v>1.1000000000000001</c:v>
                </c:pt>
                <c:pt idx="28">
                  <c:v>1.0900000000000001</c:v>
                </c:pt>
                <c:pt idx="29">
                  <c:v>1.1000000000000001</c:v>
                </c:pt>
                <c:pt idx="30">
                  <c:v>1.1200000000000001</c:v>
                </c:pt>
                <c:pt idx="31">
                  <c:v>1.1200000000000001</c:v>
                </c:pt>
                <c:pt idx="32">
                  <c:v>1.1399999999999999</c:v>
                </c:pt>
                <c:pt idx="33">
                  <c:v>1.1499999999999999</c:v>
                </c:pt>
                <c:pt idx="34">
                  <c:v>1.1100000000000001</c:v>
                </c:pt>
                <c:pt idx="35">
                  <c:v>1.1000000000000001</c:v>
                </c:pt>
                <c:pt idx="36">
                  <c:v>1.17</c:v>
                </c:pt>
                <c:pt idx="37">
                  <c:v>1.19</c:v>
                </c:pt>
                <c:pt idx="38">
                  <c:v>1.22</c:v>
                </c:pt>
                <c:pt idx="39">
                  <c:v>1.24</c:v>
                </c:pt>
                <c:pt idx="40">
                  <c:v>1.26</c:v>
                </c:pt>
                <c:pt idx="41">
                  <c:v>1.25</c:v>
                </c:pt>
                <c:pt idx="42">
                  <c:v>1.25</c:v>
                </c:pt>
                <c:pt idx="43">
                  <c:v>1.25</c:v>
                </c:pt>
                <c:pt idx="44">
                  <c:v>1.23</c:v>
                </c:pt>
                <c:pt idx="45">
                  <c:v>1.23</c:v>
                </c:pt>
                <c:pt idx="46">
                  <c:v>1.23</c:v>
                </c:pt>
                <c:pt idx="47">
                  <c:v>1.23</c:v>
                </c:pt>
                <c:pt idx="48">
                  <c:v>1.24</c:v>
                </c:pt>
                <c:pt idx="49">
                  <c:v>1.24</c:v>
                </c:pt>
                <c:pt idx="50">
                  <c:v>1.24</c:v>
                </c:pt>
                <c:pt idx="51">
                  <c:v>1.25</c:v>
                </c:pt>
                <c:pt idx="52">
                  <c:v>1.26</c:v>
                </c:pt>
                <c:pt idx="53">
                  <c:v>1.26</c:v>
                </c:pt>
                <c:pt idx="54">
                  <c:v>1.26</c:v>
                </c:pt>
                <c:pt idx="55">
                  <c:v>1.26</c:v>
                </c:pt>
                <c:pt idx="56">
                  <c:v>1.28</c:v>
                </c:pt>
                <c:pt idx="57">
                  <c:v>1.28</c:v>
                </c:pt>
                <c:pt idx="58">
                  <c:v>1.29</c:v>
                </c:pt>
                <c:pt idx="59">
                  <c:v>1.31</c:v>
                </c:pt>
                <c:pt idx="60">
                  <c:v>1.34</c:v>
                </c:pt>
                <c:pt idx="61">
                  <c:v>1.35</c:v>
                </c:pt>
                <c:pt idx="62">
                  <c:v>1.36</c:v>
                </c:pt>
                <c:pt idx="63">
                  <c:v>1.37</c:v>
                </c:pt>
                <c:pt idx="64">
                  <c:v>1.38</c:v>
                </c:pt>
                <c:pt idx="65">
                  <c:v>1.4</c:v>
                </c:pt>
                <c:pt idx="66">
                  <c:v>1.36</c:v>
                </c:pt>
                <c:pt idx="67">
                  <c:v>1.32</c:v>
                </c:pt>
                <c:pt idx="68">
                  <c:v>1.3</c:v>
                </c:pt>
                <c:pt idx="69">
                  <c:v>1.3</c:v>
                </c:pt>
                <c:pt idx="70">
                  <c:v>1.28</c:v>
                </c:pt>
                <c:pt idx="71">
                  <c:v>1.28</c:v>
                </c:pt>
                <c:pt idx="72">
                  <c:v>1.28</c:v>
                </c:pt>
                <c:pt idx="73">
                  <c:v>1.29</c:v>
                </c:pt>
                <c:pt idx="74">
                  <c:v>1.29</c:v>
                </c:pt>
                <c:pt idx="75">
                  <c:v>1.31</c:v>
                </c:pt>
                <c:pt idx="76">
                  <c:v>1.31</c:v>
                </c:pt>
                <c:pt idx="77">
                  <c:v>1.3</c:v>
                </c:pt>
                <c:pt idx="78">
                  <c:v>1.31</c:v>
                </c:pt>
                <c:pt idx="79">
                  <c:v>1.29</c:v>
                </c:pt>
                <c:pt idx="80">
                  <c:v>1.28</c:v>
                </c:pt>
                <c:pt idx="81">
                  <c:v>1.26</c:v>
                </c:pt>
                <c:pt idx="82">
                  <c:v>1.28</c:v>
                </c:pt>
                <c:pt idx="83">
                  <c:v>1.29</c:v>
                </c:pt>
                <c:pt idx="84">
                  <c:v>1.3</c:v>
                </c:pt>
                <c:pt idx="85">
                  <c:v>1.3</c:v>
                </c:pt>
                <c:pt idx="86">
                  <c:v>1.31</c:v>
                </c:pt>
                <c:pt idx="87">
                  <c:v>1.3</c:v>
                </c:pt>
                <c:pt idx="88">
                  <c:v>1.3</c:v>
                </c:pt>
                <c:pt idx="89">
                  <c:v>1.31</c:v>
                </c:pt>
                <c:pt idx="90">
                  <c:v>1.31</c:v>
                </c:pt>
                <c:pt idx="91">
                  <c:v>1.3</c:v>
                </c:pt>
                <c:pt idx="92">
                  <c:v>1.31</c:v>
                </c:pt>
                <c:pt idx="93">
                  <c:v>1.29</c:v>
                </c:pt>
                <c:pt idx="94">
                  <c:v>1.28</c:v>
                </c:pt>
                <c:pt idx="95">
                  <c:v>1.26</c:v>
                </c:pt>
                <c:pt idx="96">
                  <c:v>1.24</c:v>
                </c:pt>
                <c:pt idx="97">
                  <c:v>1.24</c:v>
                </c:pt>
                <c:pt idx="98">
                  <c:v>1.26</c:v>
                </c:pt>
                <c:pt idx="99">
                  <c:v>1.26</c:v>
                </c:pt>
                <c:pt idx="100">
                  <c:v>1.27</c:v>
                </c:pt>
                <c:pt idx="101">
                  <c:v>1.28</c:v>
                </c:pt>
                <c:pt idx="102">
                  <c:v>1.31</c:v>
                </c:pt>
                <c:pt idx="103">
                  <c:v>1.31</c:v>
                </c:pt>
                <c:pt idx="104">
                  <c:v>1.33</c:v>
                </c:pt>
                <c:pt idx="105">
                  <c:v>1.33</c:v>
                </c:pt>
                <c:pt idx="106">
                  <c:v>1.32</c:v>
                </c:pt>
                <c:pt idx="107">
                  <c:v>1.32</c:v>
                </c:pt>
                <c:pt idx="108">
                  <c:v>1.31</c:v>
                </c:pt>
                <c:pt idx="109">
                  <c:v>1.31</c:v>
                </c:pt>
                <c:pt idx="110">
                  <c:v>1.3</c:v>
                </c:pt>
                <c:pt idx="111">
                  <c:v>1.29</c:v>
                </c:pt>
                <c:pt idx="112">
                  <c:v>1.3</c:v>
                </c:pt>
                <c:pt idx="113">
                  <c:v>1.33</c:v>
                </c:pt>
                <c:pt idx="114">
                  <c:v>1.36</c:v>
                </c:pt>
                <c:pt idx="115">
                  <c:v>1.38</c:v>
                </c:pt>
                <c:pt idx="116">
                  <c:v>1.38</c:v>
                </c:pt>
                <c:pt idx="117">
                  <c:v>1.41</c:v>
                </c:pt>
                <c:pt idx="118">
                  <c:v>1.41</c:v>
                </c:pt>
                <c:pt idx="119">
                  <c:v>1.43</c:v>
                </c:pt>
                <c:pt idx="120">
                  <c:v>1.43</c:v>
                </c:pt>
                <c:pt idx="121">
                  <c:v>1.42</c:v>
                </c:pt>
                <c:pt idx="122">
                  <c:v>1.41</c:v>
                </c:pt>
                <c:pt idx="123">
                  <c:v>1.4</c:v>
                </c:pt>
                <c:pt idx="124">
                  <c:v>1.44</c:v>
                </c:pt>
                <c:pt idx="125">
                  <c:v>1.47</c:v>
                </c:pt>
                <c:pt idx="126">
                  <c:v>1.5</c:v>
                </c:pt>
                <c:pt idx="127">
                  <c:v>1.53</c:v>
                </c:pt>
                <c:pt idx="128">
                  <c:v>1.53</c:v>
                </c:pt>
                <c:pt idx="129">
                  <c:v>1.52</c:v>
                </c:pt>
                <c:pt idx="130">
                  <c:v>1.51</c:v>
                </c:pt>
                <c:pt idx="131">
                  <c:v>1.47</c:v>
                </c:pt>
                <c:pt idx="132">
                  <c:v>1.47</c:v>
                </c:pt>
                <c:pt idx="133">
                  <c:v>1.46</c:v>
                </c:pt>
                <c:pt idx="134">
                  <c:v>1.47</c:v>
                </c:pt>
                <c:pt idx="135">
                  <c:v>1.45</c:v>
                </c:pt>
                <c:pt idx="136">
                  <c:v>1.44</c:v>
                </c:pt>
                <c:pt idx="137">
                  <c:v>1.57</c:v>
                </c:pt>
                <c:pt idx="138">
                  <c:v>1.59</c:v>
                </c:pt>
                <c:pt idx="139">
                  <c:v>1.61</c:v>
                </c:pt>
                <c:pt idx="140">
                  <c:v>1.51</c:v>
                </c:pt>
                <c:pt idx="141">
                  <c:v>1.48</c:v>
                </c:pt>
                <c:pt idx="142">
                  <c:v>1.44</c:v>
                </c:pt>
                <c:pt idx="143">
                  <c:v>1.46</c:v>
                </c:pt>
                <c:pt idx="144">
                  <c:v>1.56</c:v>
                </c:pt>
                <c:pt idx="145">
                  <c:v>1.6</c:v>
                </c:pt>
                <c:pt idx="146">
                  <c:v>1.67</c:v>
                </c:pt>
                <c:pt idx="147">
                  <c:v>1.71</c:v>
                </c:pt>
                <c:pt idx="148">
                  <c:v>1.74</c:v>
                </c:pt>
                <c:pt idx="149">
                  <c:v>1.75</c:v>
                </c:pt>
                <c:pt idx="150">
                  <c:v>1.78</c:v>
                </c:pt>
                <c:pt idx="151">
                  <c:v>1.8</c:v>
                </c:pt>
                <c:pt idx="152">
                  <c:v>1.86</c:v>
                </c:pt>
                <c:pt idx="153">
                  <c:v>1.85</c:v>
                </c:pt>
                <c:pt idx="154">
                  <c:v>1.87</c:v>
                </c:pt>
                <c:pt idx="155">
                  <c:v>1.93</c:v>
                </c:pt>
                <c:pt idx="156">
                  <c:v>1.98</c:v>
                </c:pt>
                <c:pt idx="157">
                  <c:v>2.08</c:v>
                </c:pt>
                <c:pt idx="158">
                  <c:v>2.12</c:v>
                </c:pt>
                <c:pt idx="159">
                  <c:v>2.11</c:v>
                </c:pt>
                <c:pt idx="160">
                  <c:v>2.11</c:v>
                </c:pt>
                <c:pt idx="161">
                  <c:v>2.13</c:v>
                </c:pt>
                <c:pt idx="162">
                  <c:v>2.12</c:v>
                </c:pt>
                <c:pt idx="163">
                  <c:v>2.1</c:v>
                </c:pt>
                <c:pt idx="164">
                  <c:v>2.0699999999999998</c:v>
                </c:pt>
                <c:pt idx="165">
                  <c:v>2.06</c:v>
                </c:pt>
                <c:pt idx="166">
                  <c:v>2.0699999999999998</c:v>
                </c:pt>
                <c:pt idx="167">
                  <c:v>2.06</c:v>
                </c:pt>
                <c:pt idx="168">
                  <c:v>2.02</c:v>
                </c:pt>
                <c:pt idx="169">
                  <c:v>2.04</c:v>
                </c:pt>
                <c:pt idx="170">
                  <c:v>2.0699999999999998</c:v>
                </c:pt>
                <c:pt idx="171">
                  <c:v>2.0699999999999998</c:v>
                </c:pt>
                <c:pt idx="172">
                  <c:v>2.09</c:v>
                </c:pt>
                <c:pt idx="173">
                  <c:v>2.08</c:v>
                </c:pt>
                <c:pt idx="174">
                  <c:v>2.11</c:v>
                </c:pt>
                <c:pt idx="175">
                  <c:v>2.14</c:v>
                </c:pt>
                <c:pt idx="176">
                  <c:v>2.09</c:v>
                </c:pt>
                <c:pt idx="177">
                  <c:v>2.06</c:v>
                </c:pt>
                <c:pt idx="178">
                  <c:v>2.1</c:v>
                </c:pt>
                <c:pt idx="179">
                  <c:v>2.09</c:v>
                </c:pt>
                <c:pt idx="180">
                  <c:v>2.04</c:v>
                </c:pt>
                <c:pt idx="181">
                  <c:v>2.13</c:v>
                </c:pt>
                <c:pt idx="182">
                  <c:v>2.33</c:v>
                </c:pt>
                <c:pt idx="183">
                  <c:v>2.5299999999999998</c:v>
                </c:pt>
                <c:pt idx="184">
                  <c:v>2.63</c:v>
                </c:pt>
                <c:pt idx="185">
                  <c:v>2.74</c:v>
                </c:pt>
                <c:pt idx="186">
                  <c:v>2.83</c:v>
                </c:pt>
                <c:pt idx="187">
                  <c:v>2.79</c:v>
                </c:pt>
                <c:pt idx="188">
                  <c:v>2.78</c:v>
                </c:pt>
                <c:pt idx="189">
                  <c:v>2.72</c:v>
                </c:pt>
                <c:pt idx="190">
                  <c:v>2.84</c:v>
                </c:pt>
                <c:pt idx="191">
                  <c:v>2.95</c:v>
                </c:pt>
                <c:pt idx="192">
                  <c:v>3.02</c:v>
                </c:pt>
                <c:pt idx="193">
                  <c:v>3.24</c:v>
                </c:pt>
                <c:pt idx="194">
                  <c:v>3.53</c:v>
                </c:pt>
                <c:pt idx="195">
                  <c:v>3.73</c:v>
                </c:pt>
                <c:pt idx="196">
                  <c:v>3.63</c:v>
                </c:pt>
                <c:pt idx="197">
                  <c:v>3.29</c:v>
                </c:pt>
                <c:pt idx="198">
                  <c:v>2.85</c:v>
                </c:pt>
                <c:pt idx="199">
                  <c:v>2.5499999999999998</c:v>
                </c:pt>
                <c:pt idx="200">
                  <c:v>2.42</c:v>
                </c:pt>
                <c:pt idx="201">
                  <c:v>2.16</c:v>
                </c:pt>
                <c:pt idx="202">
                  <c:v>2.09</c:v>
                </c:pt>
                <c:pt idx="203">
                  <c:v>1.83</c:v>
                </c:pt>
                <c:pt idx="204">
                  <c:v>1.72</c:v>
                </c:pt>
                <c:pt idx="205">
                  <c:v>1.71</c:v>
                </c:pt>
                <c:pt idx="206">
                  <c:v>1.44</c:v>
                </c:pt>
                <c:pt idx="207">
                  <c:v>1.28</c:v>
                </c:pt>
                <c:pt idx="208">
                  <c:v>1.24</c:v>
                </c:pt>
                <c:pt idx="209">
                  <c:v>1.26</c:v>
                </c:pt>
                <c:pt idx="210">
                  <c:v>1.26</c:v>
                </c:pt>
                <c:pt idx="211">
                  <c:v>1.22</c:v>
                </c:pt>
                <c:pt idx="212">
                  <c:v>1.1599999999999999</c:v>
                </c:pt>
                <c:pt idx="213">
                  <c:v>1.08</c:v>
                </c:pt>
                <c:pt idx="214">
                  <c:v>1.07</c:v>
                </c:pt>
                <c:pt idx="215">
                  <c:v>1.05</c:v>
                </c:pt>
                <c:pt idx="216">
                  <c:v>0.99</c:v>
                </c:pt>
                <c:pt idx="217">
                  <c:v>0.97</c:v>
                </c:pt>
                <c:pt idx="218">
                  <c:v>0.96</c:v>
                </c:pt>
                <c:pt idx="219">
                  <c:v>0.96</c:v>
                </c:pt>
                <c:pt idx="220">
                  <c:v>0.96</c:v>
                </c:pt>
                <c:pt idx="221">
                  <c:v>0.96</c:v>
                </c:pt>
                <c:pt idx="222">
                  <c:v>0.95</c:v>
                </c:pt>
                <c:pt idx="223">
                  <c:v>0.97</c:v>
                </c:pt>
                <c:pt idx="224">
                  <c:v>0.97</c:v>
                </c:pt>
                <c:pt idx="225">
                  <c:v>0.96</c:v>
                </c:pt>
                <c:pt idx="226">
                  <c:v>0.96</c:v>
                </c:pt>
                <c:pt idx="227">
                  <c:v>0.97</c:v>
                </c:pt>
                <c:pt idx="228">
                  <c:v>0.99</c:v>
                </c:pt>
                <c:pt idx="229">
                  <c:v>1.02</c:v>
                </c:pt>
                <c:pt idx="230">
                  <c:v>1.02</c:v>
                </c:pt>
                <c:pt idx="231">
                  <c:v>1</c:v>
                </c:pt>
                <c:pt idx="232">
                  <c:v>0.99</c:v>
                </c:pt>
                <c:pt idx="233">
                  <c:v>0.99</c:v>
                </c:pt>
                <c:pt idx="234">
                  <c:v>0.99</c:v>
                </c:pt>
                <c:pt idx="235">
                  <c:v>0.95</c:v>
                </c:pt>
                <c:pt idx="236">
                  <c:v>0.95</c:v>
                </c:pt>
                <c:pt idx="237">
                  <c:v>0.93</c:v>
                </c:pt>
                <c:pt idx="238">
                  <c:v>0.93</c:v>
                </c:pt>
                <c:pt idx="239">
                  <c:v>0.93</c:v>
                </c:pt>
                <c:pt idx="240">
                  <c:v>0.95</c:v>
                </c:pt>
                <c:pt idx="241">
                  <c:v>0.96</c:v>
                </c:pt>
                <c:pt idx="242">
                  <c:v>0.96</c:v>
                </c:pt>
                <c:pt idx="243">
                  <c:v>0.95</c:v>
                </c:pt>
                <c:pt idx="244">
                  <c:v>0.96</c:v>
                </c:pt>
                <c:pt idx="245">
                  <c:v>0.96</c:v>
                </c:pt>
                <c:pt idx="246">
                  <c:v>0.97</c:v>
                </c:pt>
                <c:pt idx="247">
                  <c:v>0.98</c:v>
                </c:pt>
                <c:pt idx="248">
                  <c:v>0.98</c:v>
                </c:pt>
                <c:pt idx="249">
                  <c:v>0.96</c:v>
                </c:pt>
                <c:pt idx="25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A-445D-9BA2-EDC6B1DA8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5252864"/>
        <c:axId val="1235250896"/>
      </c:areaChart>
      <c:dateAx>
        <c:axId val="1235252864"/>
        <c:scaling>
          <c:orientation val="minMax"/>
          <c:min val="4383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250896"/>
        <c:crosses val="autoZero"/>
        <c:auto val="1"/>
        <c:lblOffset val="100"/>
        <c:baseTimeUnit val="days"/>
        <c:majorUnit val="2"/>
        <c:majorTimeUnit val="months"/>
      </c:dateAx>
      <c:valAx>
        <c:axId val="12352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252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69670295292317"/>
          <c:y val="6.7770880424099636E-2"/>
          <c:w val="0.81751564147801958"/>
          <c:h val="0.80229125947589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Inputs'!$H$3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rgbClr val="006848"/>
            </a:solidFill>
            <a:ln>
              <a:noFill/>
            </a:ln>
            <a:effectLst/>
          </c:spPr>
          <c:invertIfNegative val="0"/>
          <c:cat>
            <c:strRef>
              <c:f>'Graph Inputs'!$G$4:$G$6</c:f>
              <c:strCache>
                <c:ptCount val="3"/>
                <c:pt idx="0">
                  <c:v>Corporate Debt</c:v>
                </c:pt>
                <c:pt idx="1">
                  <c:v>Government Debt</c:v>
                </c:pt>
                <c:pt idx="2">
                  <c:v>Securtized Debt</c:v>
                </c:pt>
              </c:strCache>
            </c:strRef>
          </c:cat>
          <c:val>
            <c:numRef>
              <c:f>'Graph Inputs'!$H$4:$H$6</c:f>
              <c:numCache>
                <c:formatCode>0.00%</c:formatCode>
                <c:ptCount val="3"/>
                <c:pt idx="0">
                  <c:v>-2.2800000000000001E-2</c:v>
                </c:pt>
                <c:pt idx="1">
                  <c:v>-4.9000000000000002E-2</c:v>
                </c:pt>
                <c:pt idx="2">
                  <c:v>-9.1999999999999998E-3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1-4A23-A7FC-A35529B58B74}"/>
            </c:ext>
          </c:extLst>
        </c:ser>
        <c:ser>
          <c:idx val="1"/>
          <c:order val="1"/>
          <c:tx>
            <c:strRef>
              <c:f>'Graph Inputs'!$I$3</c:f>
              <c:strCache>
                <c:ptCount val="1"/>
                <c:pt idx="0">
                  <c:v>Agg</c:v>
                </c:pt>
              </c:strCache>
            </c:strRef>
          </c:tx>
          <c:spPr>
            <a:solidFill>
              <a:srgbClr val="C4BFB6"/>
            </a:solidFill>
            <a:ln>
              <a:noFill/>
            </a:ln>
            <a:effectLst/>
          </c:spPr>
          <c:invertIfNegative val="0"/>
          <c:cat>
            <c:strRef>
              <c:f>'Graph Inputs'!$G$4:$G$6</c:f>
              <c:strCache>
                <c:ptCount val="3"/>
                <c:pt idx="0">
                  <c:v>Corporate Debt</c:v>
                </c:pt>
                <c:pt idx="1">
                  <c:v>Government Debt</c:v>
                </c:pt>
                <c:pt idx="2">
                  <c:v>Securtized Debt</c:v>
                </c:pt>
              </c:strCache>
            </c:strRef>
          </c:cat>
          <c:val>
            <c:numRef>
              <c:f>'Graph Inputs'!$I$4:$I$6</c:f>
              <c:numCache>
                <c:formatCode>0.00%</c:formatCode>
                <c:ptCount val="3"/>
                <c:pt idx="0">
                  <c:v>-4.1599999999999998E-2</c:v>
                </c:pt>
                <c:pt idx="1">
                  <c:v>-3.9199999999999999E-2</c:v>
                </c:pt>
                <c:pt idx="2">
                  <c:v>-1.14E-2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1-4A23-A7FC-A35529B58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483576"/>
        <c:axId val="733484232"/>
      </c:barChart>
      <c:catAx>
        <c:axId val="73348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733484232"/>
        <c:crosses val="autoZero"/>
        <c:auto val="1"/>
        <c:lblAlgn val="ctr"/>
        <c:lblOffset val="100"/>
        <c:noMultiLvlLbl val="0"/>
      </c:catAx>
      <c:valAx>
        <c:axId val="73348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600" b="1"/>
                  <a:t>Return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73348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334B9-E45C-4ACA-9BCB-5DDEF0EE383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CAB83E-FD62-4EF0-A68F-C177F4B11E08}">
      <dgm:prSet phldrT="[Text]"/>
      <dgm:spPr/>
      <dgm:t>
        <a:bodyPr/>
        <a:lstStyle/>
        <a:p>
          <a:pPr rtl="0"/>
          <a:r>
            <a:rPr lang="en-US" b="1" i="0" dirty="0">
              <a:latin typeface="Garamond" panose="02020404030301010803"/>
            </a:rPr>
            <a:t>2020 Year in Review</a:t>
          </a:r>
          <a:endParaRPr lang="en-US" b="1" i="0" dirty="0"/>
        </a:p>
      </dgm:t>
    </dgm:pt>
    <dgm:pt modelId="{044A5D36-9E68-43A0-94BE-6AF823B40014}" type="parTrans" cxnId="{C652051B-C488-45EF-8C29-C9F6C0478722}">
      <dgm:prSet/>
      <dgm:spPr/>
      <dgm:t>
        <a:bodyPr/>
        <a:lstStyle/>
        <a:p>
          <a:endParaRPr lang="en-US"/>
        </a:p>
      </dgm:t>
    </dgm:pt>
    <dgm:pt modelId="{962E3B48-6D0A-4A9B-B5DB-DAEDD97CF154}" type="sibTrans" cxnId="{C652051B-C488-45EF-8C29-C9F6C0478722}">
      <dgm:prSet/>
      <dgm:spPr/>
      <dgm:t>
        <a:bodyPr/>
        <a:lstStyle/>
        <a:p>
          <a:endParaRPr lang="en-US"/>
        </a:p>
      </dgm:t>
    </dgm:pt>
    <dgm:pt modelId="{BF7E882D-DD2A-4B9D-AB9B-21A483E4E3D9}">
      <dgm:prSet phldrT="[Text]"/>
      <dgm:spPr/>
      <dgm:t>
        <a:bodyPr/>
        <a:lstStyle/>
        <a:p>
          <a:pPr rtl="0"/>
          <a:r>
            <a:rPr lang="en-US" b="1" i="0" dirty="0">
              <a:latin typeface="Garamond" panose="02020404030301010803"/>
            </a:rPr>
            <a:t>Performance &amp; Past Strategies</a:t>
          </a:r>
          <a:endParaRPr lang="en-US" b="1" i="0" dirty="0"/>
        </a:p>
      </dgm:t>
    </dgm:pt>
    <dgm:pt modelId="{D206D6B8-E480-4AA8-8A85-6D58FF31211C}" type="parTrans" cxnId="{1290922D-2591-44DD-AEF6-F8CAE7767D41}">
      <dgm:prSet/>
      <dgm:spPr/>
      <dgm:t>
        <a:bodyPr/>
        <a:lstStyle/>
        <a:p>
          <a:endParaRPr lang="en-US"/>
        </a:p>
      </dgm:t>
    </dgm:pt>
    <dgm:pt modelId="{71FC426B-04C8-453A-8C8F-BAFEEA39BB17}" type="sibTrans" cxnId="{1290922D-2591-44DD-AEF6-F8CAE7767D41}">
      <dgm:prSet/>
      <dgm:spPr/>
      <dgm:t>
        <a:bodyPr/>
        <a:lstStyle/>
        <a:p>
          <a:endParaRPr lang="en-US"/>
        </a:p>
      </dgm:t>
    </dgm:pt>
    <dgm:pt modelId="{4BFF74B5-A56C-4885-B9EB-21F32306E1F2}">
      <dgm:prSet phldrT="[Text]" phldr="0"/>
      <dgm:spPr/>
      <dgm:t>
        <a:bodyPr/>
        <a:lstStyle/>
        <a:p>
          <a:pPr rtl="0"/>
          <a:r>
            <a:rPr lang="en-US" b="1" i="0">
              <a:latin typeface="Garamond" panose="02020404030301010803"/>
            </a:rPr>
            <a:t>Market Outlook &amp; Current Strategies</a:t>
          </a:r>
          <a:endParaRPr lang="en-US" b="1" i="0"/>
        </a:p>
      </dgm:t>
    </dgm:pt>
    <dgm:pt modelId="{450C6F4B-9DE0-45A6-A159-D4A8789B92D9}" type="parTrans" cxnId="{937A2F2B-1DCD-4EB7-8868-178404B2C5BB}">
      <dgm:prSet/>
      <dgm:spPr/>
      <dgm:t>
        <a:bodyPr/>
        <a:lstStyle/>
        <a:p>
          <a:endParaRPr lang="en-US"/>
        </a:p>
      </dgm:t>
    </dgm:pt>
    <dgm:pt modelId="{3CB588AE-52E6-4D0F-94B5-5053217B38F8}" type="sibTrans" cxnId="{937A2F2B-1DCD-4EB7-8868-178404B2C5BB}">
      <dgm:prSet/>
      <dgm:spPr/>
      <dgm:t>
        <a:bodyPr/>
        <a:lstStyle/>
        <a:p>
          <a:endParaRPr lang="en-US"/>
        </a:p>
      </dgm:t>
    </dgm:pt>
    <dgm:pt modelId="{4527CEF0-462C-4683-928E-5F941A2D3F5D}" type="pres">
      <dgm:prSet presAssocID="{935334B9-E45C-4ACA-9BCB-5DDEF0EE3835}" presName="linear" presStyleCnt="0">
        <dgm:presLayoutVars>
          <dgm:animLvl val="lvl"/>
          <dgm:resizeHandles val="exact"/>
        </dgm:presLayoutVars>
      </dgm:prSet>
      <dgm:spPr/>
    </dgm:pt>
    <dgm:pt modelId="{E2BFDECD-797E-4802-A75C-00662D0468CA}" type="pres">
      <dgm:prSet presAssocID="{A8CAB83E-FD62-4EF0-A68F-C177F4B11E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51C4D1-A7C9-4B29-8887-808A4FA8C6B3}" type="pres">
      <dgm:prSet presAssocID="{962E3B48-6D0A-4A9B-B5DB-DAEDD97CF154}" presName="spacer" presStyleCnt="0"/>
      <dgm:spPr/>
    </dgm:pt>
    <dgm:pt modelId="{A56254AB-ECC8-49AD-8B7E-A7F623DA5349}" type="pres">
      <dgm:prSet presAssocID="{BF7E882D-DD2A-4B9D-AB9B-21A483E4E3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D63A4A-DCC8-4440-94E3-B47B7DA0FA7E}" type="pres">
      <dgm:prSet presAssocID="{71FC426B-04C8-453A-8C8F-BAFEEA39BB17}" presName="spacer" presStyleCnt="0"/>
      <dgm:spPr/>
    </dgm:pt>
    <dgm:pt modelId="{67B20700-502D-486E-AB4F-6ECA8616E70E}" type="pres">
      <dgm:prSet presAssocID="{4BFF74B5-A56C-4885-B9EB-21F32306E1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52051B-C488-45EF-8C29-C9F6C0478722}" srcId="{935334B9-E45C-4ACA-9BCB-5DDEF0EE3835}" destId="{A8CAB83E-FD62-4EF0-A68F-C177F4B11E08}" srcOrd="0" destOrd="0" parTransId="{044A5D36-9E68-43A0-94BE-6AF823B40014}" sibTransId="{962E3B48-6D0A-4A9B-B5DB-DAEDD97CF154}"/>
    <dgm:cxn modelId="{937A2F2B-1DCD-4EB7-8868-178404B2C5BB}" srcId="{935334B9-E45C-4ACA-9BCB-5DDEF0EE3835}" destId="{4BFF74B5-A56C-4885-B9EB-21F32306E1F2}" srcOrd="2" destOrd="0" parTransId="{450C6F4B-9DE0-45A6-A159-D4A8789B92D9}" sibTransId="{3CB588AE-52E6-4D0F-94B5-5053217B38F8}"/>
    <dgm:cxn modelId="{1290922D-2591-44DD-AEF6-F8CAE7767D41}" srcId="{935334B9-E45C-4ACA-9BCB-5DDEF0EE3835}" destId="{BF7E882D-DD2A-4B9D-AB9B-21A483E4E3D9}" srcOrd="1" destOrd="0" parTransId="{D206D6B8-E480-4AA8-8A85-6D58FF31211C}" sibTransId="{71FC426B-04C8-453A-8C8F-BAFEEA39BB17}"/>
    <dgm:cxn modelId="{85937E3D-9E55-4BA4-A6F3-978450691CD2}" type="presOf" srcId="{A8CAB83E-FD62-4EF0-A68F-C177F4B11E08}" destId="{E2BFDECD-797E-4802-A75C-00662D0468CA}" srcOrd="0" destOrd="0" presId="urn:microsoft.com/office/officeart/2005/8/layout/vList2"/>
    <dgm:cxn modelId="{721BCD4A-18B4-48D9-AF0D-3274E64E8270}" type="presOf" srcId="{BF7E882D-DD2A-4B9D-AB9B-21A483E4E3D9}" destId="{A56254AB-ECC8-49AD-8B7E-A7F623DA5349}" srcOrd="0" destOrd="0" presId="urn:microsoft.com/office/officeart/2005/8/layout/vList2"/>
    <dgm:cxn modelId="{AA1D28A5-4308-43BE-A0ED-1FB1477A3716}" type="presOf" srcId="{4BFF74B5-A56C-4885-B9EB-21F32306E1F2}" destId="{67B20700-502D-486E-AB4F-6ECA8616E70E}" srcOrd="0" destOrd="0" presId="urn:microsoft.com/office/officeart/2005/8/layout/vList2"/>
    <dgm:cxn modelId="{BA56B2BA-717F-41B3-B6A1-A847E96F2772}" type="presOf" srcId="{935334B9-E45C-4ACA-9BCB-5DDEF0EE3835}" destId="{4527CEF0-462C-4683-928E-5F941A2D3F5D}" srcOrd="0" destOrd="0" presId="urn:microsoft.com/office/officeart/2005/8/layout/vList2"/>
    <dgm:cxn modelId="{123236CB-9980-4C4F-98A2-C5AAD275B897}" type="presParOf" srcId="{4527CEF0-462C-4683-928E-5F941A2D3F5D}" destId="{E2BFDECD-797E-4802-A75C-00662D0468CA}" srcOrd="0" destOrd="0" presId="urn:microsoft.com/office/officeart/2005/8/layout/vList2"/>
    <dgm:cxn modelId="{B687CCDF-5742-4C6C-95A8-EDB71452DC07}" type="presParOf" srcId="{4527CEF0-462C-4683-928E-5F941A2D3F5D}" destId="{4D51C4D1-A7C9-4B29-8887-808A4FA8C6B3}" srcOrd="1" destOrd="0" presId="urn:microsoft.com/office/officeart/2005/8/layout/vList2"/>
    <dgm:cxn modelId="{78AB7285-54B4-4FC8-ACDC-BB4600E22E7C}" type="presParOf" srcId="{4527CEF0-462C-4683-928E-5F941A2D3F5D}" destId="{A56254AB-ECC8-49AD-8B7E-A7F623DA5349}" srcOrd="2" destOrd="0" presId="urn:microsoft.com/office/officeart/2005/8/layout/vList2"/>
    <dgm:cxn modelId="{8C6567A2-A339-4CF9-BC43-0A3EFBD3D57F}" type="presParOf" srcId="{4527CEF0-462C-4683-928E-5F941A2D3F5D}" destId="{5AD63A4A-DCC8-4440-94E3-B47B7DA0FA7E}" srcOrd="3" destOrd="0" presId="urn:microsoft.com/office/officeart/2005/8/layout/vList2"/>
    <dgm:cxn modelId="{94C2BA4C-2E41-4A7B-91A7-900D75EF5B9B}" type="presParOf" srcId="{4527CEF0-462C-4683-928E-5F941A2D3F5D}" destId="{67B20700-502D-486E-AB4F-6ECA8616E7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334B9-E45C-4ACA-9BCB-5DDEF0EE383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CAB83E-FD62-4EF0-A68F-C177F4B11E08}">
      <dgm:prSet phldrT="[Text]" phldr="0"/>
      <dgm:spPr/>
      <dgm:t>
        <a:bodyPr/>
        <a:lstStyle/>
        <a:p>
          <a:pPr rtl="0"/>
          <a:r>
            <a:rPr lang="en-US" b="1" i="0" u="none" dirty="0">
              <a:latin typeface="Garamond" panose="02020404030301010803"/>
            </a:rPr>
            <a:t>Fall &amp; Spring Recruitment</a:t>
          </a:r>
          <a:endParaRPr lang="en-US" b="1" i="0" u="none" dirty="0"/>
        </a:p>
      </dgm:t>
    </dgm:pt>
    <dgm:pt modelId="{044A5D36-9E68-43A0-94BE-6AF823B40014}" type="parTrans" cxnId="{C652051B-C488-45EF-8C29-C9F6C0478722}">
      <dgm:prSet/>
      <dgm:spPr/>
      <dgm:t>
        <a:bodyPr/>
        <a:lstStyle/>
        <a:p>
          <a:endParaRPr lang="en-US" b="1" u="none"/>
        </a:p>
      </dgm:t>
    </dgm:pt>
    <dgm:pt modelId="{962E3B48-6D0A-4A9B-B5DB-DAEDD97CF154}" type="sibTrans" cxnId="{C652051B-C488-45EF-8C29-C9F6C0478722}">
      <dgm:prSet/>
      <dgm:spPr/>
      <dgm:t>
        <a:bodyPr/>
        <a:lstStyle/>
        <a:p>
          <a:endParaRPr lang="en-US" b="1" u="none"/>
        </a:p>
      </dgm:t>
    </dgm:pt>
    <dgm:pt modelId="{BF7E882D-DD2A-4B9D-AB9B-21A483E4E3D9}">
      <dgm:prSet phldrT="[Text]"/>
      <dgm:spPr/>
      <dgm:t>
        <a:bodyPr/>
        <a:lstStyle/>
        <a:p>
          <a:pPr rtl="0"/>
          <a:r>
            <a:rPr lang="en-US" b="1" i="0" u="none">
              <a:latin typeface="Garamond" panose="02020404030301010803"/>
            </a:rPr>
            <a:t>Managing Expectations &amp; Culture</a:t>
          </a:r>
          <a:endParaRPr lang="en-US" b="1" i="0" u="none"/>
        </a:p>
      </dgm:t>
    </dgm:pt>
    <dgm:pt modelId="{D206D6B8-E480-4AA8-8A85-6D58FF31211C}" type="parTrans" cxnId="{1290922D-2591-44DD-AEF6-F8CAE7767D41}">
      <dgm:prSet/>
      <dgm:spPr/>
      <dgm:t>
        <a:bodyPr/>
        <a:lstStyle/>
        <a:p>
          <a:endParaRPr lang="en-US" b="1" u="none"/>
        </a:p>
      </dgm:t>
    </dgm:pt>
    <dgm:pt modelId="{71FC426B-04C8-453A-8C8F-BAFEEA39BB17}" type="sibTrans" cxnId="{1290922D-2591-44DD-AEF6-F8CAE7767D41}">
      <dgm:prSet/>
      <dgm:spPr/>
      <dgm:t>
        <a:bodyPr/>
        <a:lstStyle/>
        <a:p>
          <a:endParaRPr lang="en-US" b="1" u="none"/>
        </a:p>
      </dgm:t>
    </dgm:pt>
    <dgm:pt modelId="{4BFF74B5-A56C-4885-B9EB-21F32306E1F2}">
      <dgm:prSet phldrT="[Text]" phldr="0"/>
      <dgm:spPr/>
      <dgm:t>
        <a:bodyPr/>
        <a:lstStyle/>
        <a:p>
          <a:pPr rtl="0"/>
          <a:r>
            <a:rPr lang="en-US" b="1" i="0" u="none">
              <a:latin typeface="Garamond" panose="02020404030301010803"/>
            </a:rPr>
            <a:t>Trainings &amp; New Member Onboarding</a:t>
          </a:r>
          <a:endParaRPr lang="en-US" b="1" i="0" u="none"/>
        </a:p>
      </dgm:t>
    </dgm:pt>
    <dgm:pt modelId="{450C6F4B-9DE0-45A6-A159-D4A8789B92D9}" type="parTrans" cxnId="{937A2F2B-1DCD-4EB7-8868-178404B2C5BB}">
      <dgm:prSet/>
      <dgm:spPr/>
      <dgm:t>
        <a:bodyPr/>
        <a:lstStyle/>
        <a:p>
          <a:endParaRPr lang="en-US" b="1" u="none"/>
        </a:p>
      </dgm:t>
    </dgm:pt>
    <dgm:pt modelId="{3CB588AE-52E6-4D0F-94B5-5053217B38F8}" type="sibTrans" cxnId="{937A2F2B-1DCD-4EB7-8868-178404B2C5BB}">
      <dgm:prSet/>
      <dgm:spPr/>
      <dgm:t>
        <a:bodyPr/>
        <a:lstStyle/>
        <a:p>
          <a:endParaRPr lang="en-US" b="1" u="none"/>
        </a:p>
      </dgm:t>
    </dgm:pt>
    <dgm:pt modelId="{76344621-B90B-44ED-AE02-09B907209A6F}">
      <dgm:prSet phldr="0"/>
      <dgm:spPr/>
      <dgm:t>
        <a:bodyPr/>
        <a:lstStyle/>
        <a:p>
          <a:r>
            <a:rPr lang="en-US" b="1" i="0" u="none" dirty="0">
              <a:latin typeface="Garamond" panose="02020404030301010803"/>
            </a:rPr>
            <a:t>Accomplishments</a:t>
          </a:r>
        </a:p>
      </dgm:t>
    </dgm:pt>
    <dgm:pt modelId="{BE6D16CE-9C7C-4B59-9D99-E6C03C7E5CBB}" type="parTrans" cxnId="{E96B2BF1-2D0D-4ADC-A36D-382E96BCF09A}">
      <dgm:prSet/>
      <dgm:spPr/>
      <dgm:t>
        <a:bodyPr/>
        <a:lstStyle/>
        <a:p>
          <a:endParaRPr lang="en-US" b="1" u="none"/>
        </a:p>
      </dgm:t>
    </dgm:pt>
    <dgm:pt modelId="{5E0AD648-CCF2-468A-8F29-A584C0D297F0}" type="sibTrans" cxnId="{E96B2BF1-2D0D-4ADC-A36D-382E96BCF09A}">
      <dgm:prSet/>
      <dgm:spPr/>
      <dgm:t>
        <a:bodyPr/>
        <a:lstStyle/>
        <a:p>
          <a:endParaRPr lang="en-US" b="1" u="none"/>
        </a:p>
      </dgm:t>
    </dgm:pt>
    <dgm:pt modelId="{4527CEF0-462C-4683-928E-5F941A2D3F5D}" type="pres">
      <dgm:prSet presAssocID="{935334B9-E45C-4ACA-9BCB-5DDEF0EE3835}" presName="linear" presStyleCnt="0">
        <dgm:presLayoutVars>
          <dgm:animLvl val="lvl"/>
          <dgm:resizeHandles val="exact"/>
        </dgm:presLayoutVars>
      </dgm:prSet>
      <dgm:spPr/>
    </dgm:pt>
    <dgm:pt modelId="{E2BFDECD-797E-4802-A75C-00662D0468CA}" type="pres">
      <dgm:prSet presAssocID="{A8CAB83E-FD62-4EF0-A68F-C177F4B11E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51C4D1-A7C9-4B29-8887-808A4FA8C6B3}" type="pres">
      <dgm:prSet presAssocID="{962E3B48-6D0A-4A9B-B5DB-DAEDD97CF154}" presName="spacer" presStyleCnt="0"/>
      <dgm:spPr/>
    </dgm:pt>
    <dgm:pt modelId="{A56254AB-ECC8-49AD-8B7E-A7F623DA5349}" type="pres">
      <dgm:prSet presAssocID="{BF7E882D-DD2A-4B9D-AB9B-21A483E4E3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D63A4A-DCC8-4440-94E3-B47B7DA0FA7E}" type="pres">
      <dgm:prSet presAssocID="{71FC426B-04C8-453A-8C8F-BAFEEA39BB17}" presName="spacer" presStyleCnt="0"/>
      <dgm:spPr/>
    </dgm:pt>
    <dgm:pt modelId="{67B20700-502D-486E-AB4F-6ECA8616E70E}" type="pres">
      <dgm:prSet presAssocID="{4BFF74B5-A56C-4885-B9EB-21F32306E1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CB7537-F25C-4372-97A9-43FFB42DC8C9}" type="pres">
      <dgm:prSet presAssocID="{3CB588AE-52E6-4D0F-94B5-5053217B38F8}" presName="spacer" presStyleCnt="0"/>
      <dgm:spPr/>
    </dgm:pt>
    <dgm:pt modelId="{177BE1D3-4982-4337-ADCB-3EF0553DCC3F}" type="pres">
      <dgm:prSet presAssocID="{76344621-B90B-44ED-AE02-09B907209A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52051B-C488-45EF-8C29-C9F6C0478722}" srcId="{935334B9-E45C-4ACA-9BCB-5DDEF0EE3835}" destId="{A8CAB83E-FD62-4EF0-A68F-C177F4B11E08}" srcOrd="0" destOrd="0" parTransId="{044A5D36-9E68-43A0-94BE-6AF823B40014}" sibTransId="{962E3B48-6D0A-4A9B-B5DB-DAEDD97CF154}"/>
    <dgm:cxn modelId="{937A2F2B-1DCD-4EB7-8868-178404B2C5BB}" srcId="{935334B9-E45C-4ACA-9BCB-5DDEF0EE3835}" destId="{4BFF74B5-A56C-4885-B9EB-21F32306E1F2}" srcOrd="2" destOrd="0" parTransId="{450C6F4B-9DE0-45A6-A159-D4A8789B92D9}" sibTransId="{3CB588AE-52E6-4D0F-94B5-5053217B38F8}"/>
    <dgm:cxn modelId="{1290922D-2591-44DD-AEF6-F8CAE7767D41}" srcId="{935334B9-E45C-4ACA-9BCB-5DDEF0EE3835}" destId="{BF7E882D-DD2A-4B9D-AB9B-21A483E4E3D9}" srcOrd="1" destOrd="0" parTransId="{D206D6B8-E480-4AA8-8A85-6D58FF31211C}" sibTransId="{71FC426B-04C8-453A-8C8F-BAFEEA39BB17}"/>
    <dgm:cxn modelId="{5B71F84A-C230-441F-8D4A-00B60E192A42}" type="presOf" srcId="{76344621-B90B-44ED-AE02-09B907209A6F}" destId="{177BE1D3-4982-4337-ADCB-3EF0553DCC3F}" srcOrd="0" destOrd="0" presId="urn:microsoft.com/office/officeart/2005/8/layout/vList2"/>
    <dgm:cxn modelId="{DF3E4E72-C1C5-4CF0-A021-4C2E051069C8}" type="presOf" srcId="{4BFF74B5-A56C-4885-B9EB-21F32306E1F2}" destId="{67B20700-502D-486E-AB4F-6ECA8616E70E}" srcOrd="0" destOrd="0" presId="urn:microsoft.com/office/officeart/2005/8/layout/vList2"/>
    <dgm:cxn modelId="{AB54AD9B-AE4A-4C1E-8F14-3679E3219726}" type="presOf" srcId="{A8CAB83E-FD62-4EF0-A68F-C177F4B11E08}" destId="{E2BFDECD-797E-4802-A75C-00662D0468CA}" srcOrd="0" destOrd="0" presId="urn:microsoft.com/office/officeart/2005/8/layout/vList2"/>
    <dgm:cxn modelId="{B2E9F39E-9A2F-4C95-9A0C-2F4CA0C16D69}" type="presOf" srcId="{BF7E882D-DD2A-4B9D-AB9B-21A483E4E3D9}" destId="{A56254AB-ECC8-49AD-8B7E-A7F623DA5349}" srcOrd="0" destOrd="0" presId="urn:microsoft.com/office/officeart/2005/8/layout/vList2"/>
    <dgm:cxn modelId="{BA56B2BA-717F-41B3-B6A1-A847E96F2772}" type="presOf" srcId="{935334B9-E45C-4ACA-9BCB-5DDEF0EE3835}" destId="{4527CEF0-462C-4683-928E-5F941A2D3F5D}" srcOrd="0" destOrd="0" presId="urn:microsoft.com/office/officeart/2005/8/layout/vList2"/>
    <dgm:cxn modelId="{E96B2BF1-2D0D-4ADC-A36D-382E96BCF09A}" srcId="{935334B9-E45C-4ACA-9BCB-5DDEF0EE3835}" destId="{76344621-B90B-44ED-AE02-09B907209A6F}" srcOrd="3" destOrd="0" parTransId="{BE6D16CE-9C7C-4B59-9D99-E6C03C7E5CBB}" sibTransId="{5E0AD648-CCF2-468A-8F29-A584C0D297F0}"/>
    <dgm:cxn modelId="{FC15400F-925B-423B-8D98-7A965A7F4748}" type="presParOf" srcId="{4527CEF0-462C-4683-928E-5F941A2D3F5D}" destId="{E2BFDECD-797E-4802-A75C-00662D0468CA}" srcOrd="0" destOrd="0" presId="urn:microsoft.com/office/officeart/2005/8/layout/vList2"/>
    <dgm:cxn modelId="{3E43D0F2-634D-48FD-8A47-107A70E11D8A}" type="presParOf" srcId="{4527CEF0-462C-4683-928E-5F941A2D3F5D}" destId="{4D51C4D1-A7C9-4B29-8887-808A4FA8C6B3}" srcOrd="1" destOrd="0" presId="urn:microsoft.com/office/officeart/2005/8/layout/vList2"/>
    <dgm:cxn modelId="{03E7BD9D-4688-438F-924B-75B5F8DBADEF}" type="presParOf" srcId="{4527CEF0-462C-4683-928E-5F941A2D3F5D}" destId="{A56254AB-ECC8-49AD-8B7E-A7F623DA5349}" srcOrd="2" destOrd="0" presId="urn:microsoft.com/office/officeart/2005/8/layout/vList2"/>
    <dgm:cxn modelId="{A9E1B802-D1E0-4457-8811-0B8C166FA806}" type="presParOf" srcId="{4527CEF0-462C-4683-928E-5F941A2D3F5D}" destId="{5AD63A4A-DCC8-4440-94E3-B47B7DA0FA7E}" srcOrd="3" destOrd="0" presId="urn:microsoft.com/office/officeart/2005/8/layout/vList2"/>
    <dgm:cxn modelId="{15A45DC7-37B8-4775-9F25-010486909F23}" type="presParOf" srcId="{4527CEF0-462C-4683-928E-5F941A2D3F5D}" destId="{67B20700-502D-486E-AB4F-6ECA8616E70E}" srcOrd="4" destOrd="0" presId="urn:microsoft.com/office/officeart/2005/8/layout/vList2"/>
    <dgm:cxn modelId="{9F74D5D2-8641-42DA-9CC7-944DF70D6E80}" type="presParOf" srcId="{4527CEF0-462C-4683-928E-5F941A2D3F5D}" destId="{83CB7537-F25C-4372-97A9-43FFB42DC8C9}" srcOrd="5" destOrd="0" presId="urn:microsoft.com/office/officeart/2005/8/layout/vList2"/>
    <dgm:cxn modelId="{1A560B7F-A5DE-4F7F-8C39-F7659152AAFA}" type="presParOf" srcId="{4527CEF0-462C-4683-928E-5F941A2D3F5D}" destId="{177BE1D3-4982-4337-ADCB-3EF0553DCC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DECD-797E-4802-A75C-00662D0468CA}">
      <dsp:nvSpPr>
        <dsp:cNvPr id="0" name=""/>
        <dsp:cNvSpPr/>
      </dsp:nvSpPr>
      <dsp:spPr>
        <a:xfrm>
          <a:off x="0" y="23021"/>
          <a:ext cx="746263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Garamond" panose="02020404030301010803"/>
            </a:rPr>
            <a:t>2020 Year in Review</a:t>
          </a:r>
          <a:endParaRPr lang="en-US" sz="2100" b="1" i="0" kern="1200" dirty="0"/>
        </a:p>
      </dsp:txBody>
      <dsp:txXfrm>
        <a:off x="24588" y="47609"/>
        <a:ext cx="7413454" cy="454509"/>
      </dsp:txXfrm>
    </dsp:sp>
    <dsp:sp modelId="{A56254AB-ECC8-49AD-8B7E-A7F623DA5349}">
      <dsp:nvSpPr>
        <dsp:cNvPr id="0" name=""/>
        <dsp:cNvSpPr/>
      </dsp:nvSpPr>
      <dsp:spPr>
        <a:xfrm>
          <a:off x="0" y="587186"/>
          <a:ext cx="746263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>
              <a:latin typeface="Garamond" panose="02020404030301010803"/>
            </a:rPr>
            <a:t>Performance &amp; Past Strategies</a:t>
          </a:r>
          <a:endParaRPr lang="en-US" sz="2100" b="1" i="0" kern="1200" dirty="0"/>
        </a:p>
      </dsp:txBody>
      <dsp:txXfrm>
        <a:off x="24588" y="611774"/>
        <a:ext cx="7413454" cy="454509"/>
      </dsp:txXfrm>
    </dsp:sp>
    <dsp:sp modelId="{67B20700-502D-486E-AB4F-6ECA8616E70E}">
      <dsp:nvSpPr>
        <dsp:cNvPr id="0" name=""/>
        <dsp:cNvSpPr/>
      </dsp:nvSpPr>
      <dsp:spPr>
        <a:xfrm>
          <a:off x="0" y="1151351"/>
          <a:ext cx="7462630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>
              <a:latin typeface="Garamond" panose="02020404030301010803"/>
            </a:rPr>
            <a:t>Market Outlook &amp; Current Strategies</a:t>
          </a:r>
          <a:endParaRPr lang="en-US" sz="2100" b="1" i="0" kern="1200"/>
        </a:p>
      </dsp:txBody>
      <dsp:txXfrm>
        <a:off x="24588" y="1175939"/>
        <a:ext cx="7413454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FDECD-797E-4802-A75C-00662D0468CA}">
      <dsp:nvSpPr>
        <dsp:cNvPr id="0" name=""/>
        <dsp:cNvSpPr/>
      </dsp:nvSpPr>
      <dsp:spPr>
        <a:xfrm>
          <a:off x="0" y="45854"/>
          <a:ext cx="746263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u="none" kern="1200" dirty="0">
              <a:latin typeface="Garamond" panose="02020404030301010803"/>
            </a:rPr>
            <a:t>Fall &amp; Spring Recruitment</a:t>
          </a:r>
          <a:endParaRPr lang="en-US" sz="1900" b="1" i="0" u="none" kern="1200" dirty="0"/>
        </a:p>
      </dsp:txBody>
      <dsp:txXfrm>
        <a:off x="22246" y="68100"/>
        <a:ext cx="7418138" cy="411223"/>
      </dsp:txXfrm>
    </dsp:sp>
    <dsp:sp modelId="{A56254AB-ECC8-49AD-8B7E-A7F623DA5349}">
      <dsp:nvSpPr>
        <dsp:cNvPr id="0" name=""/>
        <dsp:cNvSpPr/>
      </dsp:nvSpPr>
      <dsp:spPr>
        <a:xfrm>
          <a:off x="0" y="556290"/>
          <a:ext cx="746263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u="none" kern="1200">
              <a:latin typeface="Garamond" panose="02020404030301010803"/>
            </a:rPr>
            <a:t>Managing Expectations &amp; Culture</a:t>
          </a:r>
          <a:endParaRPr lang="en-US" sz="1900" b="1" i="0" u="none" kern="1200"/>
        </a:p>
      </dsp:txBody>
      <dsp:txXfrm>
        <a:off x="22246" y="578536"/>
        <a:ext cx="7418138" cy="411223"/>
      </dsp:txXfrm>
    </dsp:sp>
    <dsp:sp modelId="{67B20700-502D-486E-AB4F-6ECA8616E70E}">
      <dsp:nvSpPr>
        <dsp:cNvPr id="0" name=""/>
        <dsp:cNvSpPr/>
      </dsp:nvSpPr>
      <dsp:spPr>
        <a:xfrm>
          <a:off x="0" y="1066725"/>
          <a:ext cx="746263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u="none" kern="1200">
              <a:latin typeface="Garamond" panose="02020404030301010803"/>
            </a:rPr>
            <a:t>Trainings &amp; New Member Onboarding</a:t>
          </a:r>
          <a:endParaRPr lang="en-US" sz="1900" b="1" i="0" u="none" kern="1200"/>
        </a:p>
      </dsp:txBody>
      <dsp:txXfrm>
        <a:off x="22246" y="1088971"/>
        <a:ext cx="7418138" cy="411223"/>
      </dsp:txXfrm>
    </dsp:sp>
    <dsp:sp modelId="{177BE1D3-4982-4337-ADCB-3EF0553DCC3F}">
      <dsp:nvSpPr>
        <dsp:cNvPr id="0" name=""/>
        <dsp:cNvSpPr/>
      </dsp:nvSpPr>
      <dsp:spPr>
        <a:xfrm>
          <a:off x="0" y="1577160"/>
          <a:ext cx="746263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u="none" kern="1200" dirty="0">
              <a:latin typeface="Garamond" panose="02020404030301010803"/>
            </a:rPr>
            <a:t>Accomplishments</a:t>
          </a:r>
        </a:p>
      </dsp:txBody>
      <dsp:txXfrm>
        <a:off x="22246" y="1599406"/>
        <a:ext cx="741813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6D52-14F8-4706-B0B6-5544C5FBE42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68AF-6B15-411C-AB04-E9666851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2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FCFDF-B80D-4D0D-851D-00CFDD511CA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DBD0-F340-4CC4-AA15-3F6E3664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Name, position, major,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LUACOAS started at 96bps and ended at 96bps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1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Have stat for what % we are underweight duration for alumni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Small but sizable, *net of Fees joke on outperformance by 3bps, most importantly better in terms of risk management perspective than we had during the COVID-induced liquidity crisis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7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Have stat for what % we are underweight duration for alumni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Small but sizable, *net of Fees joke on outperformance by 3bps, most importantly better in terms of risk management perspective than we had during the COVID-induced liquidity crisis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Cash positions (can’t deploy 600K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61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Talk about the diversity of the new members?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20+ classes addressed, MIS, Business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Sim.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Thankful for the opportunity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Thankful for the support of the faculty, the alumni (who continue to meet with us), and the </a:t>
            </a:r>
          </a:p>
          <a:p>
            <a:endParaRPr lang="en-US" dirty="0"/>
          </a:p>
          <a:p>
            <a:r>
              <a:rPr lang="en-US" dirty="0"/>
              <a:t>We are just extremely thankful for the opportunity to be able work studying these topics on a weekly to daily basis for some of us. </a:t>
            </a:r>
          </a:p>
          <a:p>
            <a:r>
              <a:rPr lang="en-US" dirty="0"/>
              <a:t>This is truly a life-changing opportunity for many of us,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1DBD0-F340-4CC4-AA15-3F6E36645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71849"/>
            <a:ext cx="2117124" cy="214184"/>
          </a:xfrm>
          <a:prstGeom prst="rect">
            <a:avLst/>
          </a:prstGeom>
          <a:solidFill>
            <a:srgbClr val="00694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6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9924A-A653-4C04-A24C-F9BCB9A5A99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36D862-BDDA-4B21-B128-7D8CF52FA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1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58" b="-261"/>
          <a:stretch/>
        </p:blipFill>
        <p:spPr>
          <a:xfrm>
            <a:off x="10851292" y="6311900"/>
            <a:ext cx="502508" cy="31303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39344" y="6311900"/>
            <a:ext cx="6098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j-lt"/>
              </a:rPr>
              <a:t>Ohio University</a:t>
            </a:r>
            <a:r>
              <a:rPr lang="en-US" sz="1200" baseline="0">
                <a:latin typeface="+mj-lt"/>
              </a:rPr>
              <a:t> Student Fixed Income Management Group</a:t>
            </a:r>
            <a:endParaRPr lang="en-US" sz="120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8277696" y="3323843"/>
            <a:ext cx="6858000" cy="210312"/>
          </a:xfrm>
          <a:prstGeom prst="rect">
            <a:avLst/>
          </a:prstGeom>
          <a:solidFill>
            <a:srgbClr val="00694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034" y="25350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OUSFIMG</a:t>
            </a:r>
            <a:br>
              <a:rPr lang="en-US" sz="6700" dirty="0"/>
            </a:br>
            <a:r>
              <a:rPr lang="en-US" sz="4900" i="1" dirty="0"/>
              <a:t>FAC Presentation </a:t>
            </a:r>
            <a:br>
              <a:rPr lang="en-US" sz="4900" dirty="0"/>
            </a:br>
            <a:r>
              <a:rPr lang="en-US" sz="4900" dirty="0"/>
              <a:t>	Spring 2021</a:t>
            </a:r>
            <a:r>
              <a:rPr lang="en-US" sz="6700" dirty="0"/>
              <a:t> 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10F6D3D-6A35-4EC8-AF72-A83580C3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34" y="2235200"/>
            <a:ext cx="497589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B766-BD4B-4B06-99B6-5C6F5C7D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&amp; Spring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7B38-1E64-4F82-83C5-3149DDA2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 First ever virtual Finance Group Info Session </a:t>
            </a:r>
          </a:p>
          <a:p>
            <a:pPr marL="457200" lvl="1" indent="0">
              <a:buNone/>
            </a:pPr>
            <a:r>
              <a:rPr lang="en-US" dirty="0"/>
              <a:t>- Hosted by Fixed Income </a:t>
            </a:r>
          </a:p>
          <a:p>
            <a:pPr marL="457200" lvl="1" indent="0">
              <a:buNone/>
            </a:pPr>
            <a:r>
              <a:rPr lang="en-US" dirty="0"/>
              <a:t>- 90+ attendees</a:t>
            </a:r>
          </a:p>
          <a:p>
            <a:pPr marL="457200" lvl="1" indent="0">
              <a:buNone/>
            </a:pPr>
            <a:r>
              <a:rPr lang="en-US" dirty="0"/>
              <a:t>- Attained 8 new members</a:t>
            </a:r>
            <a:r>
              <a:rPr lang="en-US"/>
              <a:t> (total fall/spring)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/>
              <a:t>Expand</a:t>
            </a:r>
            <a:r>
              <a:rPr lang="en-US" dirty="0"/>
              <a:t> classroom presentation initiatives</a:t>
            </a:r>
          </a:p>
          <a:p>
            <a:pPr marL="457200" lvl="1" indent="0">
              <a:buNone/>
            </a:pPr>
            <a:r>
              <a:rPr lang="en-US" dirty="0"/>
              <a:t>- MIS &amp; QBA</a:t>
            </a:r>
          </a:p>
          <a:p>
            <a:pPr marL="457200" lvl="1" indent="0">
              <a:buNone/>
            </a:pPr>
            <a:r>
              <a:rPr lang="en-US" dirty="0"/>
              <a:t>- Actuarial Science</a:t>
            </a:r>
          </a:p>
          <a:p>
            <a:pPr marL="457200" lvl="1" indent="0">
              <a:buNone/>
            </a:pPr>
            <a:r>
              <a:rPr lang="en-US" dirty="0"/>
              <a:t>- Computer Science</a:t>
            </a:r>
          </a:p>
          <a:p>
            <a:pPr marL="0">
              <a:buNone/>
            </a:pPr>
            <a:r>
              <a:rPr lang="en-US" dirty="0"/>
              <a:t>- 1-1 chats with 25+ prospective applicants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0646A-B954-4680-94D8-4383616E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296" y="2246468"/>
            <a:ext cx="3988655" cy="24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99A503-6DF5-434F-BC31-769A7199561D}"/>
              </a:ext>
            </a:extLst>
          </p:cNvPr>
          <p:cNvSpPr/>
          <p:nvPr/>
        </p:nvSpPr>
        <p:spPr>
          <a:xfrm>
            <a:off x="8017649" y="4907123"/>
            <a:ext cx="2954435" cy="395995"/>
          </a:xfrm>
          <a:prstGeom prst="rect">
            <a:avLst/>
          </a:prstGeom>
          <a:solidFill>
            <a:srgbClr val="006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Recruitment Video</a:t>
            </a:r>
          </a:p>
        </p:txBody>
      </p:sp>
    </p:spTree>
    <p:extLst>
      <p:ext uri="{BB962C8B-B14F-4D97-AF65-F5344CB8AC3E}">
        <p14:creationId xmlns:p14="http://schemas.microsoft.com/office/powerpoint/2010/main" val="274069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D657-1830-489D-A548-F4F20D05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Maintaining Expectations &amp;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C848-3458-4869-AB71-C89073FBE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9212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- Pre-pitch rationales</a:t>
            </a:r>
          </a:p>
          <a:p>
            <a:pPr marL="457200" lvl="1" indent="0">
              <a:buNone/>
            </a:pPr>
            <a:r>
              <a:rPr lang="en-US" dirty="0"/>
              <a:t>- </a:t>
            </a:r>
            <a:r>
              <a:rPr lang="en-US"/>
              <a:t>Foster</a:t>
            </a:r>
            <a:r>
              <a:rPr lang="en-US" dirty="0"/>
              <a:t> independent thinking &amp; accountability</a:t>
            </a:r>
          </a:p>
          <a:p>
            <a:pPr marL="0" indent="0">
              <a:buNone/>
            </a:pPr>
            <a:r>
              <a:rPr lang="en-US" dirty="0"/>
              <a:t>- Conference calls</a:t>
            </a:r>
          </a:p>
          <a:p>
            <a:pPr marL="457200" lvl="1" indent="0">
              <a:buNone/>
            </a:pPr>
            <a:r>
              <a:rPr lang="en-US" dirty="0"/>
              <a:t>- Bi-weekly calls with industry professionals/alum to discuss markets &amp; careers</a:t>
            </a:r>
          </a:p>
          <a:p>
            <a:pPr marL="0" indent="0">
              <a:buNone/>
            </a:pPr>
            <a:r>
              <a:rPr lang="en-US" dirty="0"/>
              <a:t>- 'Fabozzi' Book Club</a:t>
            </a:r>
          </a:p>
          <a:p>
            <a:pPr marL="457200" lvl="1" indent="0">
              <a:buNone/>
            </a:pPr>
            <a:r>
              <a:rPr lang="en-US" dirty="0"/>
              <a:t>- Promote continuous learning throughout winter term </a:t>
            </a:r>
          </a:p>
          <a:p>
            <a:pPr marL="457200" lvl="1" indent="0">
              <a:buNone/>
            </a:pPr>
            <a:r>
              <a:rPr lang="en-US" dirty="0"/>
              <a:t>- Invited alum to partake in discussions for various chapters</a:t>
            </a:r>
          </a:p>
          <a:p>
            <a:pPr marL="0" indent="0">
              <a:buNone/>
            </a:pPr>
            <a:r>
              <a:rPr lang="en-US" dirty="0"/>
              <a:t>- Port discussions</a:t>
            </a:r>
          </a:p>
          <a:p>
            <a:pPr marL="457200" lvl="1" indent="0">
              <a:buNone/>
            </a:pPr>
            <a:r>
              <a:rPr lang="en-US" dirty="0"/>
              <a:t>- Ensure members are well versed in our positions</a:t>
            </a:r>
          </a:p>
          <a:p>
            <a:pPr marL="457200" lvl="1" indent="0">
              <a:buNone/>
            </a:pPr>
            <a:r>
              <a:rPr lang="en-US" dirty="0"/>
              <a:t>- Encourage students to formulate premediated market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8DE46-C5E3-474A-9CCF-577467142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7"/>
          <a:stretch/>
        </p:blipFill>
        <p:spPr>
          <a:xfrm>
            <a:off x="7149297" y="2338607"/>
            <a:ext cx="4391032" cy="274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B84FF8-658E-4DBD-A698-08A3D10C19B3}"/>
              </a:ext>
            </a:extLst>
          </p:cNvPr>
          <p:cNvSpPr/>
          <p:nvPr/>
        </p:nvSpPr>
        <p:spPr>
          <a:xfrm>
            <a:off x="7882360" y="5245006"/>
            <a:ext cx="3207410" cy="425698"/>
          </a:xfrm>
          <a:prstGeom prst="rect">
            <a:avLst/>
          </a:prstGeom>
          <a:solidFill>
            <a:srgbClr val="006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with Jeff </a:t>
            </a:r>
            <a:r>
              <a:rPr lang="en-US" dirty="0" err="1"/>
              <a:t>Darfus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D657-1830-489D-A548-F4F20D05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Trainings &amp; New Member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C848-3458-4869-AB71-C89073FB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 Zoom &amp; Microsoft Teams</a:t>
            </a:r>
          </a:p>
          <a:p>
            <a:pPr marL="0" indent="0">
              <a:buNone/>
            </a:pPr>
            <a:r>
              <a:rPr lang="en-US" dirty="0"/>
              <a:t>- BBG Anywhere</a:t>
            </a:r>
          </a:p>
          <a:p>
            <a:pPr marL="0" indent="0">
              <a:buNone/>
            </a:pPr>
            <a:r>
              <a:rPr lang="en-US" dirty="0"/>
              <a:t>- Ensuring technical proficiency</a:t>
            </a:r>
          </a:p>
          <a:p>
            <a:pPr marL="457200" lvl="1" indent="0">
              <a:buNone/>
            </a:pPr>
            <a:r>
              <a:rPr lang="en-US" dirty="0"/>
              <a:t>- New Member trainings</a:t>
            </a:r>
          </a:p>
          <a:p>
            <a:pPr marL="0" indent="0">
              <a:buNone/>
            </a:pPr>
            <a:r>
              <a:rPr lang="en-US" dirty="0"/>
              <a:t>- Diversifying Advanced Trainings</a:t>
            </a:r>
          </a:p>
          <a:p>
            <a:pPr marL="457200" lvl="1" indent="0">
              <a:buNone/>
            </a:pPr>
            <a:r>
              <a:rPr lang="en-US" dirty="0"/>
              <a:t>- Payments &amp; Blockchain</a:t>
            </a:r>
          </a:p>
          <a:p>
            <a:pPr marL="457200" lvl="1" indent="0">
              <a:buNone/>
            </a:pPr>
            <a:r>
              <a:rPr lang="en-US" dirty="0"/>
              <a:t>- Agile Method</a:t>
            </a:r>
          </a:p>
          <a:p>
            <a:pPr lvl="1">
              <a:buFontTx/>
              <a:buChar char="-"/>
            </a:pPr>
            <a:r>
              <a:rPr lang="en-US" dirty="0"/>
              <a:t>Behavioral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75702-3B2B-4B3E-99EF-F9404DD98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3" b="4038"/>
          <a:stretch/>
        </p:blipFill>
        <p:spPr>
          <a:xfrm>
            <a:off x="6239539" y="2189109"/>
            <a:ext cx="5217249" cy="285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AA2DA6-D182-413C-8D37-DF8F58F2D1F2}"/>
              </a:ext>
            </a:extLst>
          </p:cNvPr>
          <p:cNvSpPr/>
          <p:nvPr/>
        </p:nvSpPr>
        <p:spPr>
          <a:xfrm>
            <a:off x="7292051" y="5210817"/>
            <a:ext cx="3635673" cy="394422"/>
          </a:xfrm>
          <a:prstGeom prst="rect">
            <a:avLst/>
          </a:prstGeom>
          <a:solidFill>
            <a:srgbClr val="006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Credit-Default Swap Training</a:t>
            </a:r>
          </a:p>
        </p:txBody>
      </p:sp>
    </p:spTree>
    <p:extLst>
      <p:ext uri="{BB962C8B-B14F-4D97-AF65-F5344CB8AC3E}">
        <p14:creationId xmlns:p14="http://schemas.microsoft.com/office/powerpoint/2010/main" val="408757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D657-1830-489D-A548-F4F20D05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C848-3458-4869-AB71-C89073FBE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- 11+ internships secured for summer 2021</a:t>
            </a:r>
          </a:p>
          <a:p>
            <a:pPr marL="0" indent="0">
              <a:buNone/>
            </a:pPr>
            <a:r>
              <a:rPr lang="en-US" dirty="0"/>
              <a:t>- First Computer Science major in 6 years</a:t>
            </a:r>
          </a:p>
          <a:p>
            <a:pPr marL="0" indent="0">
              <a:buNone/>
            </a:pPr>
            <a:r>
              <a:rPr lang="en-US" dirty="0"/>
              <a:t>- Quantitative Strategies bi-weekly reports</a:t>
            </a:r>
          </a:p>
          <a:p>
            <a:pPr marL="457200" lvl="1" indent="0">
              <a:buNone/>
            </a:pPr>
            <a:r>
              <a:rPr lang="en-US" dirty="0"/>
              <a:t>- Monte Carlo simulations</a:t>
            </a:r>
          </a:p>
          <a:p>
            <a:pPr marL="457200" lvl="1" indent="0">
              <a:buNone/>
            </a:pPr>
            <a:r>
              <a:rPr lang="en-US" dirty="0"/>
              <a:t>- Blockchain exercises</a:t>
            </a:r>
          </a:p>
          <a:p>
            <a:pPr marL="457200" lvl="1" indent="0">
              <a:buNone/>
            </a:pPr>
            <a:r>
              <a:rPr lang="en-US" dirty="0"/>
              <a:t>- Bloomberg API</a:t>
            </a:r>
          </a:p>
          <a:p>
            <a:pPr>
              <a:buFontTx/>
              <a:buChar char="-"/>
            </a:pPr>
            <a:r>
              <a:rPr lang="en-US" dirty="0"/>
              <a:t>Portfolio </a:t>
            </a:r>
            <a:r>
              <a:rPr lang="en-US"/>
              <a:t>'firsts'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International Investment – Alibaba</a:t>
            </a:r>
          </a:p>
          <a:p>
            <a:pPr lvl="1">
              <a:buFontTx/>
              <a:buChar char="-"/>
            </a:pPr>
            <a:r>
              <a:rPr lang="en-US" dirty="0"/>
              <a:t>Utilities Pitch – Duke Energy Indiana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135A4E-44E4-4D5D-9EC6-5819135E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440" y="1981918"/>
            <a:ext cx="1447386" cy="1447386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02F4922-130D-4674-A1FE-0A37F8E3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414" y="852024"/>
            <a:ext cx="1269613" cy="1269613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A930F-0F68-4F6D-A276-01686EA1E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424" y="1931280"/>
            <a:ext cx="2743200" cy="374904"/>
          </a:xfrm>
          <a:prstGeom prst="rect">
            <a:avLst/>
          </a:prstGeom>
        </p:spPr>
      </p:pic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9C9C37A-BC11-4C4F-B596-82A07006F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03" r="-339" b="23030"/>
          <a:stretch/>
        </p:blipFill>
        <p:spPr>
          <a:xfrm>
            <a:off x="7326352" y="1229831"/>
            <a:ext cx="2752499" cy="71689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D9C71E1-808F-4FCE-B659-207FEC2B5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1449" y="2379420"/>
            <a:ext cx="2157761" cy="714553"/>
          </a:xfrm>
          <a:prstGeom prst="rect">
            <a:avLst/>
          </a:prstGeom>
        </p:spPr>
      </p:pic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DF7B3EB0-4539-43EC-B34D-F872A4682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619" y="848460"/>
            <a:ext cx="2743200" cy="347472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C33CCBB-0BAB-4586-AD27-F108219624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074" y="3098921"/>
            <a:ext cx="1964635" cy="577331"/>
          </a:xfrm>
          <a:prstGeom prst="rect">
            <a:avLst/>
          </a:prstGeom>
        </p:spPr>
      </p:pic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75C1FCE-9758-41C4-B184-1B1793E0A5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5926" y="3022117"/>
            <a:ext cx="1157082" cy="8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1AE2-76FE-461B-8CFB-3CB9F236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464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89653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6134-1ECF-4BB5-83E1-EA14C795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pic>
        <p:nvPicPr>
          <p:cNvPr id="5" name="Content Placeholder 4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46BA0DDE-3A12-4507-9188-001120D1E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41" y="1569275"/>
            <a:ext cx="3419357" cy="3719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39364D-3366-496E-BEFE-109DD789400D}"/>
              </a:ext>
            </a:extLst>
          </p:cNvPr>
          <p:cNvSpPr txBox="1"/>
          <p:nvPr/>
        </p:nvSpPr>
        <p:spPr>
          <a:xfrm>
            <a:off x="1645537" y="5288724"/>
            <a:ext cx="3419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Abe Dalisky</a:t>
            </a:r>
          </a:p>
          <a:p>
            <a:pPr algn="ctr"/>
            <a:r>
              <a:rPr lang="en-US" i="1" dirty="0">
                <a:latin typeface="+mj-lt"/>
              </a:rPr>
              <a:t>President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5B70-9D6A-422A-A198-3D0756B27F40}"/>
              </a:ext>
            </a:extLst>
          </p:cNvPr>
          <p:cNvSpPr txBox="1"/>
          <p:nvPr/>
        </p:nvSpPr>
        <p:spPr>
          <a:xfrm>
            <a:off x="6927349" y="5288724"/>
            <a:ext cx="3419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+mj-lt"/>
              </a:rPr>
              <a:t>Simar Kalkat</a:t>
            </a:r>
          </a:p>
          <a:p>
            <a:pPr algn="ctr"/>
            <a:r>
              <a:rPr lang="en-US" i="1">
                <a:latin typeface="+mj-lt"/>
              </a:rPr>
              <a:t>Quantitative Strategies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E29E2C8-CDB6-44FC-AB9A-DBE1267D9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296" y="1569275"/>
            <a:ext cx="2812855" cy="3719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71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E76A-70C5-4638-840F-9F02EC94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Semester in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482EF-5E6E-4AE7-BDE6-16725382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182D70A2-81EF-4418-AEAD-05F9A246C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394825"/>
              </p:ext>
            </p:extLst>
          </p:nvPr>
        </p:nvGraphicFramePr>
        <p:xfrm>
          <a:off x="876301" y="1934333"/>
          <a:ext cx="7462630" cy="167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" name="Rectangle 121">
            <a:extLst>
              <a:ext uri="{FF2B5EF4-FFF2-40B4-BE49-F238E27FC236}">
                <a16:creationId xmlns:a16="http://schemas.microsoft.com/office/drawing/2014/main" id="{F1283697-3D85-4C54-902F-C2BEED6C5D71}"/>
              </a:ext>
            </a:extLst>
          </p:cNvPr>
          <p:cNvSpPr/>
          <p:nvPr/>
        </p:nvSpPr>
        <p:spPr>
          <a:xfrm>
            <a:off x="834888" y="1447799"/>
            <a:ext cx="7504043" cy="381000"/>
          </a:xfrm>
          <a:prstGeom prst="rect">
            <a:avLst/>
          </a:prstGeom>
          <a:solidFill>
            <a:srgbClr val="006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aramond"/>
              </a:rPr>
              <a:t>Portfolio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F50D6D5A-34AD-465C-B3BA-4AC9A9A37E06}"/>
              </a:ext>
            </a:extLst>
          </p:cNvPr>
          <p:cNvSpPr/>
          <p:nvPr/>
        </p:nvSpPr>
        <p:spPr>
          <a:xfrm>
            <a:off x="876301" y="3717233"/>
            <a:ext cx="7462630" cy="381000"/>
          </a:xfrm>
          <a:prstGeom prst="rect">
            <a:avLst/>
          </a:prstGeom>
          <a:solidFill>
            <a:srgbClr val="006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latin typeface="Garamond"/>
              </a:rPr>
              <a:t>Team Dynamics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315288-7ABE-4715-BE99-6765466DAA58}"/>
              </a:ext>
            </a:extLst>
          </p:cNvPr>
          <p:cNvSpPr txBox="1"/>
          <p:nvPr/>
        </p:nvSpPr>
        <p:spPr>
          <a:xfrm>
            <a:off x="6331226" y="447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19" name="Diagram 11">
            <a:extLst>
              <a:ext uri="{FF2B5EF4-FFF2-40B4-BE49-F238E27FC236}">
                <a16:creationId xmlns:a16="http://schemas.microsoft.com/office/drawing/2014/main" id="{B4935567-8AC9-474A-9A81-A0F2305CE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858488"/>
              </p:ext>
            </p:extLst>
          </p:nvPr>
        </p:nvGraphicFramePr>
        <p:xfrm>
          <a:off x="876301" y="4233170"/>
          <a:ext cx="7462630" cy="207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29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588-B4AF-4C83-8591-D3BB8873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B125-9A97-4A45-99C4-DBC03D26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812925"/>
            <a:ext cx="543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Jan-Feb: </a:t>
            </a:r>
            <a:r>
              <a:rPr lang="en-US" sz="2600"/>
              <a:t>All-time low credit spreads</a:t>
            </a:r>
            <a:endParaRPr lang="en-US" sz="2600" dirty="0"/>
          </a:p>
          <a:p>
            <a:r>
              <a:rPr lang="en-US" sz="2600" dirty="0"/>
              <a:t>Mar-Apr: Liquidity </a:t>
            </a:r>
            <a:r>
              <a:rPr lang="en-US" sz="2600"/>
              <a:t>concerns</a:t>
            </a:r>
            <a:endParaRPr lang="en-US" sz="2600" dirty="0"/>
          </a:p>
          <a:p>
            <a:r>
              <a:rPr lang="en-US" sz="2600" dirty="0"/>
              <a:t>May-Jun: Effects of Fed </a:t>
            </a:r>
            <a:r>
              <a:rPr lang="en-US" sz="2600"/>
              <a:t>intervention</a:t>
            </a:r>
            <a:endParaRPr lang="en-US" sz="2600" dirty="0"/>
          </a:p>
          <a:p>
            <a:r>
              <a:rPr lang="en-US" sz="2600" dirty="0"/>
              <a:t>Jul-Aug: Continued </a:t>
            </a:r>
            <a:r>
              <a:rPr lang="en-US" sz="2600"/>
              <a:t>tightening </a:t>
            </a:r>
            <a:r>
              <a:rPr lang="en-US" sz="2600" dirty="0"/>
              <a:t>of </a:t>
            </a:r>
            <a:r>
              <a:rPr lang="en-US" sz="2600"/>
              <a:t>spreads</a:t>
            </a:r>
            <a:endParaRPr lang="en-US" sz="2600" dirty="0"/>
          </a:p>
          <a:p>
            <a:r>
              <a:rPr lang="en-US" sz="2600" dirty="0"/>
              <a:t>Sep-Oct: Climb in </a:t>
            </a:r>
            <a:r>
              <a:rPr lang="en-US" sz="2600"/>
              <a:t>cases</a:t>
            </a:r>
            <a:endParaRPr lang="en-US" sz="2600" dirty="0"/>
          </a:p>
          <a:p>
            <a:r>
              <a:rPr lang="en-US" sz="2600" dirty="0"/>
              <a:t>Nov-Dec: Positive </a:t>
            </a:r>
            <a:r>
              <a:rPr lang="en-US" sz="2600"/>
              <a:t>vaccine news</a:t>
            </a:r>
            <a:endParaRPr lang="en-US" sz="2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3E8089-C329-442F-8F8E-70F336E78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862835"/>
              </p:ext>
            </p:extLst>
          </p:nvPr>
        </p:nvGraphicFramePr>
        <p:xfrm>
          <a:off x="6095998" y="1389063"/>
          <a:ext cx="5721753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076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71A4-2070-4185-A1F6-8A43B69D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Port | Past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72F3-E697-4414-91C8-9BB19307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79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/>
              <a:t>Strategy going into Fall 2020 / 2021</a:t>
            </a:r>
          </a:p>
          <a:p>
            <a:pPr>
              <a:buFontTx/>
              <a:buChar char="-"/>
            </a:pPr>
            <a:r>
              <a:rPr lang="en-US" dirty="0"/>
              <a:t>Underweight </a:t>
            </a:r>
            <a:r>
              <a:rPr lang="en-US"/>
              <a:t>duration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Attempt increase </a:t>
            </a:r>
            <a:r>
              <a:rPr lang="en-US"/>
              <a:t>cautiously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Increase </a:t>
            </a:r>
            <a:r>
              <a:rPr lang="en-US"/>
              <a:t>effective corporate exposure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Swap out of </a:t>
            </a:r>
            <a:r>
              <a:rPr lang="en-US"/>
              <a:t>long-term treasuries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Increase MBS allocation</a:t>
            </a:r>
          </a:p>
          <a:p>
            <a:pPr lvl="1">
              <a:buFontTx/>
              <a:buChar char="-"/>
            </a:pPr>
            <a:r>
              <a:rPr lang="en-US" dirty="0"/>
              <a:t>Add 200K to the </a:t>
            </a:r>
            <a:r>
              <a:rPr lang="en-US"/>
              <a:t>portfolios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A6607C-586C-4506-99B3-76D4DBF8B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18648"/>
              </p:ext>
            </p:extLst>
          </p:nvPr>
        </p:nvGraphicFramePr>
        <p:xfrm>
          <a:off x="6602738" y="1691472"/>
          <a:ext cx="4589016" cy="41436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5182">
                  <a:extLst>
                    <a:ext uri="{9D8B030D-6E8A-4147-A177-3AD203B41FA5}">
                      <a16:colId xmlns:a16="http://schemas.microsoft.com/office/drawing/2014/main" val="1677836127"/>
                    </a:ext>
                  </a:extLst>
                </a:gridCol>
                <a:gridCol w="2073834">
                  <a:extLst>
                    <a:ext uri="{9D8B030D-6E8A-4147-A177-3AD203B41FA5}">
                      <a16:colId xmlns:a16="http://schemas.microsoft.com/office/drawing/2014/main" val="2902827341"/>
                    </a:ext>
                  </a:extLst>
                </a:gridCol>
              </a:tblGrid>
              <a:tr h="8014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Corporate Securities Purchased 2021</a:t>
                      </a:r>
                    </a:p>
                  </a:txBody>
                  <a:tcPr>
                    <a:solidFill>
                      <a:srgbClr val="3C5C2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Purchase Date</a:t>
                      </a:r>
                    </a:p>
                  </a:txBody>
                  <a:tcPr>
                    <a:solidFill>
                      <a:srgbClr val="3C5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561925"/>
                  </a:ext>
                </a:extLst>
              </a:tr>
              <a:tr h="6755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Apple 2050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Jan. 22</a:t>
                      </a:r>
                      <a:r>
                        <a:rPr lang="en-US" sz="18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70368"/>
                  </a:ext>
                </a:extLst>
              </a:tr>
              <a:tr h="52546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Bank of America 2051</a:t>
                      </a:r>
                    </a:p>
                    <a:p>
                      <a:pPr marL="0" algn="ctr" defTabSz="914400" rtl="0" eaLnBrk="1" fontAlgn="b" latinLnBrk="0" hangingPunct="1"/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Jan. 22</a:t>
                      </a:r>
                      <a:r>
                        <a:rPr lang="en-US" sz="18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52622"/>
                  </a:ext>
                </a:extLst>
              </a:tr>
              <a:tr h="675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Comcast 2030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Feb. 22</a:t>
                      </a:r>
                      <a:r>
                        <a:rPr lang="en-US" sz="18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nd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21897"/>
                  </a:ext>
                </a:extLst>
              </a:tr>
              <a:tr h="675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Barclays 2024 - Floater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Mar. 8</a:t>
                      </a:r>
                      <a:r>
                        <a:rPr lang="en-US" sz="18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934742"/>
                  </a:ext>
                </a:extLst>
              </a:tr>
              <a:tr h="675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Alibaba 2027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Mar. 30</a:t>
                      </a:r>
                      <a:r>
                        <a:rPr lang="en-US" sz="1800" b="1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2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3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686C-DBA1-4252-96B0-419EAB15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Metrics YTD| Traditional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FAD799-4B4B-4AD8-9A0F-B70FD6914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131142"/>
              </p:ext>
            </p:extLst>
          </p:nvPr>
        </p:nvGraphicFramePr>
        <p:xfrm>
          <a:off x="3676650" y="1504950"/>
          <a:ext cx="5334000" cy="30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41AABA-BB80-482F-A4C8-569C920BD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75780"/>
              </p:ext>
            </p:extLst>
          </p:nvPr>
        </p:nvGraphicFramePr>
        <p:xfrm>
          <a:off x="1009652" y="4699000"/>
          <a:ext cx="10344148" cy="1551304"/>
        </p:xfrm>
        <a:graphic>
          <a:graphicData uri="http://schemas.openxmlformats.org/drawingml/2006/table">
            <a:tbl>
              <a:tblPr/>
              <a:tblGrid>
                <a:gridCol w="1809748">
                  <a:extLst>
                    <a:ext uri="{9D8B030D-6E8A-4147-A177-3AD203B41FA5}">
                      <a16:colId xmlns:a16="http://schemas.microsoft.com/office/drawing/2014/main" val="821305044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4206093265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382217747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2461378926"/>
                    </a:ext>
                  </a:extLst>
                </a:gridCol>
                <a:gridCol w="285749">
                  <a:extLst>
                    <a:ext uri="{9D8B030D-6E8A-4147-A177-3AD203B41FA5}">
                      <a16:colId xmlns:a16="http://schemas.microsoft.com/office/drawing/2014/main" val="1772411758"/>
                    </a:ext>
                  </a:extLst>
                </a:gridCol>
                <a:gridCol w="796927">
                  <a:extLst>
                    <a:ext uri="{9D8B030D-6E8A-4147-A177-3AD203B41FA5}">
                      <a16:colId xmlns:a16="http://schemas.microsoft.com/office/drawing/2014/main" val="2569237280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1029845735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745933182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3984433259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3353555711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1856033656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1727671115"/>
                    </a:ext>
                  </a:extLst>
                </a:gridCol>
                <a:gridCol w="820964">
                  <a:extLst>
                    <a:ext uri="{9D8B030D-6E8A-4147-A177-3AD203B41FA5}">
                      <a16:colId xmlns:a16="http://schemas.microsoft.com/office/drawing/2014/main" val="3894650855"/>
                    </a:ext>
                  </a:extLst>
                </a:gridCol>
              </a:tblGrid>
              <a:tr h="335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Total Return (%)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YTD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3mo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6mo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9mo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1yr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3yr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5yr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53365"/>
                  </a:ext>
                </a:extLst>
              </a:tr>
              <a:tr h="335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FIMG Traditional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14.52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17.87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57019"/>
                  </a:ext>
                </a:extLst>
              </a:tr>
              <a:tr h="3359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Bloomberg Barclays US Aggregate Bond Index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16.42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095429"/>
                  </a:ext>
                </a:extLst>
              </a:tr>
              <a:tr h="5434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FIMG Traditional over Barclays US Agg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8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4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71A4-2070-4185-A1F6-8A43B69D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72F3-E697-4414-91C8-9BB19307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043"/>
            <a:ext cx="5657850" cy="3983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/>
              <a:t>Main Investment Theses</a:t>
            </a:r>
          </a:p>
          <a:p>
            <a:pPr>
              <a:buFontTx/>
              <a:buChar char="-"/>
            </a:pPr>
            <a:r>
              <a:rPr lang="en-US" dirty="0"/>
              <a:t>Moderate </a:t>
            </a:r>
            <a:r>
              <a:rPr lang="en-US"/>
              <a:t>concerns regarding inflation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Underweight </a:t>
            </a:r>
            <a:r>
              <a:rPr lang="en-US"/>
              <a:t>duration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Long </a:t>
            </a:r>
            <a:r>
              <a:rPr lang="en-US"/>
              <a:t>corporate debt</a:t>
            </a:r>
            <a:endParaRPr lang="en-US" dirty="0"/>
          </a:p>
          <a:p>
            <a:pPr lvl="1">
              <a:buFontTx/>
              <a:buChar char="-"/>
            </a:pPr>
            <a:r>
              <a:rPr lang="en-US"/>
              <a:t>Target high-rated names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Increase our MBS </a:t>
            </a:r>
            <a:r>
              <a:rPr lang="en-US"/>
              <a:t>allocation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93D1E4-46E5-4932-A60E-0C1ECE70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904362"/>
            <a:ext cx="5397313" cy="3343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E5EADB-6B22-4B3C-958E-1DCB73BEBF62}"/>
              </a:ext>
            </a:extLst>
          </p:cNvPr>
          <p:cNvSpPr/>
          <p:nvPr/>
        </p:nvSpPr>
        <p:spPr>
          <a:xfrm>
            <a:off x="7187880" y="2145412"/>
            <a:ext cx="3792962" cy="656618"/>
          </a:xfrm>
          <a:prstGeom prst="rect">
            <a:avLst/>
          </a:prstGeom>
          <a:solidFill>
            <a:srgbClr val="00694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Portfolio Asset Allocation</a:t>
            </a:r>
          </a:p>
        </p:txBody>
      </p:sp>
    </p:spTree>
    <p:extLst>
      <p:ext uri="{BB962C8B-B14F-4D97-AF65-F5344CB8AC3E}">
        <p14:creationId xmlns:p14="http://schemas.microsoft.com/office/powerpoint/2010/main" val="368287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89BB-89C3-4B6C-8217-9359A6E1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Points | Portfolio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6031-770F-4756-A566-414516AA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Focus on bond liquidity</a:t>
            </a:r>
          </a:p>
          <a:p>
            <a:r>
              <a:rPr lang="en-US" dirty="0"/>
              <a:t>Emphasis on risk-management</a:t>
            </a:r>
          </a:p>
          <a:p>
            <a:pPr lvl="1"/>
            <a:r>
              <a:rPr lang="en-US" dirty="0"/>
              <a:t>Duration Balancing</a:t>
            </a:r>
          </a:p>
          <a:p>
            <a:pPr lvl="1"/>
            <a:r>
              <a:rPr lang="en-US" dirty="0"/>
              <a:t>Cash Positions</a:t>
            </a:r>
          </a:p>
          <a:p>
            <a:pPr lvl="1"/>
            <a:r>
              <a:rPr lang="en-US" dirty="0"/>
              <a:t>Asset Allocation</a:t>
            </a:r>
          </a:p>
          <a:p>
            <a:r>
              <a:rPr lang="en-US" dirty="0"/>
              <a:t>Importance of Fed </a:t>
            </a:r>
            <a:r>
              <a:rPr lang="en-US"/>
              <a:t>intervention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FE4146-8DDD-42D8-A3C1-94FA5EFF9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75904"/>
              </p:ext>
            </p:extLst>
          </p:nvPr>
        </p:nvGraphicFramePr>
        <p:xfrm>
          <a:off x="6321385" y="1675938"/>
          <a:ext cx="5032413" cy="24004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7471">
                  <a:extLst>
                    <a:ext uri="{9D8B030D-6E8A-4147-A177-3AD203B41FA5}">
                      <a16:colId xmlns:a16="http://schemas.microsoft.com/office/drawing/2014/main" val="528870401"/>
                    </a:ext>
                  </a:extLst>
                </a:gridCol>
                <a:gridCol w="1677471">
                  <a:extLst>
                    <a:ext uri="{9D8B030D-6E8A-4147-A177-3AD203B41FA5}">
                      <a16:colId xmlns:a16="http://schemas.microsoft.com/office/drawing/2014/main" val="1588629299"/>
                    </a:ext>
                  </a:extLst>
                </a:gridCol>
                <a:gridCol w="1677471">
                  <a:extLst>
                    <a:ext uri="{9D8B030D-6E8A-4147-A177-3AD203B41FA5}">
                      <a16:colId xmlns:a16="http://schemas.microsoft.com/office/drawing/2014/main" val="1523618333"/>
                    </a:ext>
                  </a:extLst>
                </a:gridCol>
              </a:tblGrid>
              <a:tr h="400077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/>
                        </a:rPr>
                        <a:t>08/30/2020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4970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Yield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0.53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1.06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862325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Duration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5.20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none">
                          <a:latin typeface="Garamond"/>
                        </a:rPr>
                        <a:t>6.11</a:t>
                      </a:r>
                      <a:endParaRPr lang="en-US" b="0" i="0" u="none">
                        <a:latin typeface="Garamon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2143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20.3%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28.8%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62064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47.0%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41.4%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54294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Securitized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/>
                        </a:rPr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560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1E5C58-C9B3-4CF3-9F88-434D47BE1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18200"/>
              </p:ext>
            </p:extLst>
          </p:nvPr>
        </p:nvGraphicFramePr>
        <p:xfrm>
          <a:off x="6321385" y="4211337"/>
          <a:ext cx="5032413" cy="24004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77471">
                  <a:extLst>
                    <a:ext uri="{9D8B030D-6E8A-4147-A177-3AD203B41FA5}">
                      <a16:colId xmlns:a16="http://schemas.microsoft.com/office/drawing/2014/main" val="528870401"/>
                    </a:ext>
                  </a:extLst>
                </a:gridCol>
                <a:gridCol w="1677471">
                  <a:extLst>
                    <a:ext uri="{9D8B030D-6E8A-4147-A177-3AD203B41FA5}">
                      <a16:colId xmlns:a16="http://schemas.microsoft.com/office/drawing/2014/main" val="1588629299"/>
                    </a:ext>
                  </a:extLst>
                </a:gridCol>
                <a:gridCol w="1677471">
                  <a:extLst>
                    <a:ext uri="{9D8B030D-6E8A-4147-A177-3AD203B41FA5}">
                      <a16:colId xmlns:a16="http://schemas.microsoft.com/office/drawing/2014/main" val="1523618333"/>
                    </a:ext>
                  </a:extLst>
                </a:gridCol>
              </a:tblGrid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04/01/2021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Benchmark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24970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1.27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1.47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862325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5.73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>
                          <a:latin typeface="Garamond"/>
                        </a:rPr>
                        <a:t>6.28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2143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Corporate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49.7%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62064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40.3%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41.7%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54294"/>
                  </a:ext>
                </a:extLst>
              </a:tr>
              <a:tr h="400077"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Securitized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Garamond"/>
                        </a:rPr>
                        <a:t>10.3%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/>
                        </a:rPr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256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4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9513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/>
              <a:t>Team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610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EF9DA8ED3024CA2FF1DB8AF37B9E7" ma:contentTypeVersion="12" ma:contentTypeDescription="Create a new document." ma:contentTypeScope="" ma:versionID="8985119aae05bc3f8de9f3c80755caec">
  <xsd:schema xmlns:xsd="http://www.w3.org/2001/XMLSchema" xmlns:xs="http://www.w3.org/2001/XMLSchema" xmlns:p="http://schemas.microsoft.com/office/2006/metadata/properties" xmlns:ns3="20ac4bbb-00f6-4de0-bfb1-d5397f3c642d" xmlns:ns4="62efbde8-9a1c-4bdb-984b-d6d5b065006a" targetNamespace="http://schemas.microsoft.com/office/2006/metadata/properties" ma:root="true" ma:fieldsID="bd4450bff2212ec06f145e326dd06631" ns3:_="" ns4:_="">
    <xsd:import namespace="20ac4bbb-00f6-4de0-bfb1-d5397f3c642d"/>
    <xsd:import namespace="62efbde8-9a1c-4bdb-984b-d6d5b06500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c4bbb-00f6-4de0-bfb1-d5397f3c6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fbde8-9a1c-4bdb-984b-d6d5b06500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FE1CD-8AFB-41B2-BCF1-EDB95A1D3C89}">
  <ds:schemaRefs>
    <ds:schemaRef ds:uri="http://schemas.openxmlformats.org/package/2006/metadata/core-properties"/>
    <ds:schemaRef ds:uri="62efbde8-9a1c-4bdb-984b-d6d5b065006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0ac4bbb-00f6-4de0-bfb1-d5397f3c64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327FB3-353E-4B36-815F-8D9E122EE448}">
  <ds:schemaRefs>
    <ds:schemaRef ds:uri="20ac4bbb-00f6-4de0-bfb1-d5397f3c642d"/>
    <ds:schemaRef ds:uri="62efbde8-9a1c-4bdb-984b-d6d5b06500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6833C6E-DCC0-40F7-869B-9636EF4776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745</Words>
  <Application>Microsoft Office PowerPoint</Application>
  <PresentationFormat>Widescreen</PresentationFormat>
  <Paragraphs>226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Trebuchet MS</vt:lpstr>
      <vt:lpstr>Office Theme</vt:lpstr>
      <vt:lpstr>OUSFIMG FAC Presentation   Spring 2021  </vt:lpstr>
      <vt:lpstr>Introductions</vt:lpstr>
      <vt:lpstr>Semester in Review </vt:lpstr>
      <vt:lpstr>2020 Year in Review</vt:lpstr>
      <vt:lpstr>Traditional Port | Past Strategy</vt:lpstr>
      <vt:lpstr>Performance Metrics YTD| Traditional</vt:lpstr>
      <vt:lpstr>Market Outlook</vt:lpstr>
      <vt:lpstr>Learning Points | Portfolio Management</vt:lpstr>
      <vt:lpstr>Team Dynamics</vt:lpstr>
      <vt:lpstr>Fall &amp; Spring Recruitment</vt:lpstr>
      <vt:lpstr>Maintaining Expectations &amp; Culture</vt:lpstr>
      <vt:lpstr>Trainings &amp; New Member Onboarding</vt:lpstr>
      <vt:lpstr>Accomplishments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University Student Fixed Income Management Group</dc:title>
  <dc:creator>Clark, Natalie</dc:creator>
  <cp:lastModifiedBy>Dalisky, Abe</cp:lastModifiedBy>
  <cp:revision>2</cp:revision>
  <dcterms:created xsi:type="dcterms:W3CDTF">2017-04-19T18:31:09Z</dcterms:created>
  <dcterms:modified xsi:type="dcterms:W3CDTF">2021-04-09T16:30:10Z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0x0101005FCEF9DA8ED3024CA2FF1DB8AF37B9E7</vt:lpwstr>
  </property>
</Properties>
</file>