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rveymonkey.com/create/?sm=ZWL4MTh7OQJCTqrR_2BZMnSsH1CG_2B6IPTrkYPOADmr1tM_3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Quantitative Methods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Creswell, Creswell Chapter 8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51179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Procedures and the actual Procedure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Identify the experimental design to be used.</a:t>
            </a:r>
          </a:p>
          <a:p>
            <a:r>
              <a:rPr lang="en-US" dirty="0" smtClean="0"/>
              <a:t>Identify what is being compared in the experiment.</a:t>
            </a:r>
          </a:p>
          <a:p>
            <a:r>
              <a:rPr lang="en-US" dirty="0" smtClean="0"/>
              <a:t>Provide a diagram or figure to illustrate the specific research design to be used.</a:t>
            </a:r>
          </a:p>
          <a:p>
            <a:pPr lvl="1"/>
            <a:r>
              <a:rPr lang="en-US" dirty="0" smtClean="0"/>
              <a:t>Pre-experimental Designs</a:t>
            </a:r>
          </a:p>
          <a:p>
            <a:pPr lvl="1"/>
            <a:r>
              <a:rPr lang="en-US" dirty="0" smtClean="0"/>
              <a:t>Quasi-experimental Designs</a:t>
            </a:r>
          </a:p>
          <a:p>
            <a:pPr lvl="1"/>
            <a:r>
              <a:rPr lang="en-US" dirty="0" smtClean="0"/>
              <a:t>True Experimental Designs</a:t>
            </a:r>
          </a:p>
          <a:p>
            <a:pPr lvl="1"/>
            <a:r>
              <a:rPr lang="en-US" dirty="0" smtClean="0"/>
              <a:t>Single-Subject Design</a:t>
            </a:r>
          </a:p>
          <a:p>
            <a:r>
              <a:rPr lang="en-US" dirty="0" smtClean="0"/>
              <a:t>Pages 168-169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Describe the sequential step-by-step procedure for conducting the experiment.</a:t>
            </a:r>
          </a:p>
          <a:p>
            <a:r>
              <a:rPr lang="en-US" dirty="0" smtClean="0"/>
              <a:t>Should clearly state:</a:t>
            </a:r>
          </a:p>
          <a:p>
            <a:pPr lvl="1"/>
            <a:r>
              <a:rPr lang="en-US" dirty="0" smtClean="0"/>
              <a:t>Cover story </a:t>
            </a:r>
          </a:p>
          <a:p>
            <a:pPr lvl="1"/>
            <a:r>
              <a:rPr lang="en-US" dirty="0" smtClean="0"/>
              <a:t>The design being used</a:t>
            </a:r>
          </a:p>
          <a:p>
            <a:pPr lvl="1"/>
            <a:r>
              <a:rPr lang="en-US" dirty="0" smtClean="0"/>
              <a:t>The manipulated variables</a:t>
            </a:r>
          </a:p>
          <a:p>
            <a:pPr lvl="1"/>
            <a:r>
              <a:rPr lang="en-US" dirty="0" smtClean="0"/>
              <a:t>Outcome variables</a:t>
            </a:r>
          </a:p>
          <a:p>
            <a:pPr lvl="1"/>
            <a:r>
              <a:rPr lang="en-US" dirty="0" smtClean="0"/>
              <a:t>Timeline of activities</a:t>
            </a:r>
          </a:p>
          <a:p>
            <a:r>
              <a:rPr lang="en-US" dirty="0" smtClean="0"/>
              <a:t>Pages 172-173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86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Threats to Validity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87182" y="1387856"/>
            <a:ext cx="8596668" cy="4935671"/>
          </a:xfrm>
        </p:spPr>
        <p:txBody>
          <a:bodyPr>
            <a:normAutofit/>
          </a:bodyPr>
          <a:lstStyle/>
          <a:p>
            <a:r>
              <a:rPr lang="en-US" dirty="0" smtClean="0"/>
              <a:t>Internal Validity Threats – these are experimental procedures, treatments, or experiences of the participants that threaten the researcher’s ability to draw correct inferences from the data about the population in an experiment.</a:t>
            </a:r>
          </a:p>
          <a:p>
            <a:r>
              <a:rPr lang="en-US" dirty="0" smtClean="0"/>
              <a:t>Table 8.5</a:t>
            </a:r>
          </a:p>
          <a:p>
            <a:r>
              <a:rPr lang="en-US" dirty="0" smtClean="0"/>
              <a:t>External Validity Threats – when incorrect inferences are drawn from the sample data to other persons, other settings, and past or future situations.</a:t>
            </a:r>
          </a:p>
          <a:p>
            <a:r>
              <a:rPr lang="en-US" dirty="0" smtClean="0"/>
              <a:t>Table 8.6</a:t>
            </a:r>
          </a:p>
          <a:p>
            <a:r>
              <a:rPr lang="en-US" dirty="0" smtClean="0"/>
              <a:t>Statistical Conclusion validity – arise when inaccurate inferences from the data are drawn because of inadequate statistical power or the violation of statistical assumptions.</a:t>
            </a:r>
          </a:p>
          <a:p>
            <a:r>
              <a:rPr lang="en-US" dirty="0" smtClean="0"/>
              <a:t>Bottom of page 171 – tips to address validity issues.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https://www.surveymonkey.com/create/?sm=ZWL4MTh7OQJCTqrR_2BZMnSsH1CG_2B6IPTrkYPOADmr1tM_3D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11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Quantitative Methods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chapter, you will learn essential steps in quantitative </a:t>
            </a:r>
            <a:r>
              <a:rPr lang="en-US" dirty="0" smtClean="0"/>
              <a:t>methods </a:t>
            </a:r>
            <a:r>
              <a:rPr lang="en-US" dirty="0" smtClean="0"/>
              <a:t>for a research proposal.</a:t>
            </a:r>
          </a:p>
          <a:p>
            <a:r>
              <a:rPr lang="en-US" dirty="0" smtClean="0"/>
              <a:t>Specific focus on survey and experimental designs.</a:t>
            </a:r>
          </a:p>
          <a:p>
            <a:r>
              <a:rPr lang="en-US" dirty="0" smtClean="0"/>
              <a:t>These designs reflect postpositivist philosophical assumptions.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360" y="3947402"/>
            <a:ext cx="3444197" cy="1860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129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Defining Surveys and Experiments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Survey Design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provides a quantitative description of trends, attitudes, and opinions, of a population, or tests for associations among variables of a population, by </a:t>
            </a:r>
            <a:r>
              <a:rPr lang="en-US" u="sng" dirty="0" smtClean="0">
                <a:solidFill>
                  <a:schemeClr val="tx1"/>
                </a:solidFill>
              </a:rPr>
              <a:t>studying a sample </a:t>
            </a:r>
            <a:r>
              <a:rPr lang="en-US" dirty="0" smtClean="0">
                <a:solidFill>
                  <a:schemeClr val="tx1"/>
                </a:solidFill>
              </a:rPr>
              <a:t>of that population.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answers three types of questions: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Descriptive questions.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Questions about the relationships between variables.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Questions about predictive relationships between variables over time.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Experimental Design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systematically </a:t>
            </a:r>
            <a:r>
              <a:rPr lang="en-US" dirty="0">
                <a:solidFill>
                  <a:schemeClr val="tx1"/>
                </a:solidFill>
              </a:rPr>
              <a:t>manipulates one or more variables in order to evaluate how this manipulation impacts an outcome of interest.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holds </a:t>
            </a:r>
            <a:r>
              <a:rPr lang="en-US" dirty="0">
                <a:solidFill>
                  <a:schemeClr val="tx1"/>
                </a:solidFill>
              </a:rPr>
              <a:t>all other variables constant.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Both </a:t>
            </a:r>
            <a:r>
              <a:rPr lang="en-US" dirty="0" smtClean="0">
                <a:solidFill>
                  <a:schemeClr val="tx1"/>
                </a:solidFill>
              </a:rPr>
              <a:t>designs </a:t>
            </a:r>
            <a:r>
              <a:rPr lang="en-US" dirty="0" smtClean="0">
                <a:solidFill>
                  <a:schemeClr val="tx1"/>
                </a:solidFill>
              </a:rPr>
              <a:t>share </a:t>
            </a:r>
            <a:r>
              <a:rPr lang="en-US" dirty="0">
                <a:solidFill>
                  <a:schemeClr val="tx1"/>
                </a:solidFill>
              </a:rPr>
              <a:t>a common goal of making inferences about the relationships among variables.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440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Components of a </a:t>
            </a: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Survey Study Method Plan </a:t>
            </a:r>
            <a:r>
              <a:rPr lang="en-US" dirty="0" smtClean="0"/>
              <a:t>and an </a:t>
            </a:r>
            <a:r>
              <a:rPr lang="en-US" u="sng" dirty="0" smtClean="0">
                <a:solidFill>
                  <a:srgbClr val="FF0000"/>
                </a:solidFill>
              </a:rPr>
              <a:t>Experimental Study Method Plan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2800" b="1" u="sng" dirty="0" smtClean="0"/>
              <a:t>Survey Study Method</a:t>
            </a:r>
            <a:endParaRPr lang="en-US" sz="2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Survey Design</a:t>
            </a:r>
          </a:p>
          <a:p>
            <a:r>
              <a:rPr lang="en-US" dirty="0" smtClean="0"/>
              <a:t>The Population and Sample</a:t>
            </a:r>
          </a:p>
          <a:p>
            <a:r>
              <a:rPr lang="en-US" dirty="0" smtClean="0"/>
              <a:t>Instrumentation</a:t>
            </a:r>
          </a:p>
          <a:p>
            <a:r>
              <a:rPr lang="en-US" dirty="0" smtClean="0"/>
              <a:t>Variables in the Study</a:t>
            </a:r>
          </a:p>
          <a:p>
            <a:r>
              <a:rPr lang="en-US" dirty="0" smtClean="0"/>
              <a:t>Data Analysis</a:t>
            </a:r>
          </a:p>
          <a:p>
            <a:r>
              <a:rPr lang="en-US" dirty="0" smtClean="0"/>
              <a:t>Interpreting Results and Writing a Discussion Section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Questions For Designing a Survey Study Plan </a:t>
            </a:r>
            <a:r>
              <a:rPr lang="en-US" dirty="0" smtClean="0">
                <a:solidFill>
                  <a:schemeClr val="tx1"/>
                </a:solidFill>
              </a:rPr>
              <a:t>(Creswell, page 148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Experimental Study Method</a:t>
            </a:r>
            <a:endParaRPr lang="en-US" b="1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Participants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Variables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Instrumentation and Materials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Experimental Procedures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Procedure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Data Analysis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Interpreting results and writing a discussion section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073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Survey Design</a:t>
            </a:r>
            <a:br>
              <a:rPr lang="en-US" dirty="0" smtClean="0"/>
            </a:br>
            <a:r>
              <a:rPr lang="en-US" sz="2000" dirty="0" smtClean="0">
                <a:solidFill>
                  <a:schemeClr val="tx1"/>
                </a:solidFill>
              </a:rPr>
              <a:t>Begin by describing the reasoning for the design</a:t>
            </a:r>
            <a:r>
              <a:rPr lang="en-US" sz="2000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the purpose for the survey research.</a:t>
            </a:r>
          </a:p>
          <a:p>
            <a:endParaRPr lang="en-US" dirty="0" smtClean="0"/>
          </a:p>
          <a:p>
            <a:r>
              <a:rPr lang="en-US" dirty="0" smtClean="0"/>
              <a:t>Explain why a survey method was chosen.</a:t>
            </a:r>
          </a:p>
          <a:p>
            <a:endParaRPr lang="en-US" dirty="0" smtClean="0"/>
          </a:p>
          <a:p>
            <a:r>
              <a:rPr lang="en-US" dirty="0" smtClean="0"/>
              <a:t>Indicate if the survey will be cross sectional, data collected at one point in time, or longitudinal, data collected over a period of time.</a:t>
            </a:r>
          </a:p>
          <a:p>
            <a:endParaRPr lang="en-US" dirty="0" smtClean="0"/>
          </a:p>
          <a:p>
            <a:r>
              <a:rPr lang="en-US" dirty="0" smtClean="0"/>
              <a:t>Specify the forms of data collection, and provide a rationale for why you chose that type of data collection.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280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77532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Population and </a:t>
            </a:r>
            <a:r>
              <a:rPr lang="en-US" sz="3100" dirty="0" smtClean="0"/>
              <a:t>Sample (Survey Design) 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Participants (Experimental Design)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75744" y="1574084"/>
            <a:ext cx="4185623" cy="5762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Population and Sample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75744" y="2212188"/>
            <a:ext cx="4185623" cy="3541043"/>
          </a:xfrm>
        </p:spPr>
        <p:txBody>
          <a:bodyPr>
            <a:noAutofit/>
          </a:bodyPr>
          <a:lstStyle/>
          <a:p>
            <a:r>
              <a:rPr lang="en-US" sz="1100" dirty="0" smtClean="0"/>
              <a:t>Population – ID the population, size of population, and the means of identifying the individuals of the population.</a:t>
            </a:r>
          </a:p>
          <a:p>
            <a:r>
              <a:rPr lang="en-US" sz="1100" dirty="0" smtClean="0"/>
              <a:t>Sampling design – ID if the sampling design is single stage or </a:t>
            </a:r>
            <a:r>
              <a:rPr lang="en-US" sz="1100" dirty="0" smtClean="0"/>
              <a:t>multi-stage, also called clustering.</a:t>
            </a:r>
            <a:endParaRPr lang="en-US" sz="1100" dirty="0" smtClean="0"/>
          </a:p>
          <a:p>
            <a:r>
              <a:rPr lang="en-US" sz="1100" dirty="0" smtClean="0"/>
              <a:t>Type of sampling – Explain the selection process of the participants.  Be sure to use a </a:t>
            </a:r>
            <a:r>
              <a:rPr lang="en-US" sz="1100" u="sng" dirty="0" smtClean="0">
                <a:solidFill>
                  <a:srgbClr val="FF0000"/>
                </a:solidFill>
              </a:rPr>
              <a:t>random sampling</a:t>
            </a:r>
            <a:r>
              <a:rPr lang="en-US" sz="1100" dirty="0" smtClean="0"/>
              <a:t>, where every participant has an equal part.</a:t>
            </a:r>
          </a:p>
          <a:p>
            <a:r>
              <a:rPr lang="en-US" sz="1100" dirty="0" smtClean="0"/>
              <a:t>Stratification – means that specific characteristics are </a:t>
            </a:r>
            <a:r>
              <a:rPr lang="en-US" sz="1100" dirty="0" smtClean="0"/>
              <a:t>represented, such as male/female.</a:t>
            </a:r>
            <a:endParaRPr lang="en-US" sz="1100" dirty="0" smtClean="0"/>
          </a:p>
          <a:p>
            <a:r>
              <a:rPr lang="en-US" sz="1100" dirty="0" smtClean="0"/>
              <a:t>Sample size determination – This should be based on your analysis plans.</a:t>
            </a:r>
          </a:p>
          <a:p>
            <a:r>
              <a:rPr lang="en-US" sz="1100" dirty="0" smtClean="0"/>
              <a:t>Power analysis – Requires three pieces of information:</a:t>
            </a:r>
          </a:p>
          <a:p>
            <a:pPr lvl="1"/>
            <a:r>
              <a:rPr lang="en-US" sz="1100" dirty="0"/>
              <a:t>r</a:t>
            </a:r>
            <a:r>
              <a:rPr lang="en-US" sz="1100" dirty="0" smtClean="0"/>
              <a:t> – an estimate size of correlation.</a:t>
            </a:r>
          </a:p>
          <a:p>
            <a:pPr lvl="1"/>
            <a:r>
              <a:rPr lang="en-US" sz="1100" dirty="0"/>
              <a:t>a</a:t>
            </a:r>
            <a:r>
              <a:rPr lang="en-US" sz="1100" dirty="0" smtClean="0"/>
              <a:t> – Type I error rate, a false positive effect.</a:t>
            </a:r>
          </a:p>
          <a:p>
            <a:pPr lvl="1"/>
            <a:r>
              <a:rPr lang="en-US" sz="1100" dirty="0" smtClean="0"/>
              <a:t>B – beta value, a Type II error rate. </a:t>
            </a:r>
            <a:endParaRPr lang="en-US" sz="11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4" y="1705116"/>
            <a:ext cx="4185618" cy="44523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Participants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5" y="2212188"/>
            <a:ext cx="4185617" cy="431740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Describe the procedures for recruiting participants, and any selection process used.</a:t>
            </a:r>
          </a:p>
          <a:p>
            <a:r>
              <a:rPr lang="en-US" dirty="0" smtClean="0"/>
              <a:t>Random assignment – a technique for placing participants into study conditions of a manipulated variable of interest.  </a:t>
            </a:r>
            <a:r>
              <a:rPr lang="en-US" dirty="0" smtClean="0">
                <a:solidFill>
                  <a:srgbClr val="FF0000"/>
                </a:solidFill>
              </a:rPr>
              <a:t>True Experiment.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Power analysis – conduct and report for sample size determination.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At end – provide a formal experimental design statement that specifies the independent variables and their corresponding levels.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Pg. 162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714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Instrumentation (Survey Design)</a:t>
            </a:r>
            <a:br>
              <a:rPr lang="en-US" dirty="0" smtClean="0"/>
            </a:br>
            <a:r>
              <a:rPr lang="en-US" dirty="0" smtClean="0"/>
              <a:t>Instrumentation and Materials (Ex. Design)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Name the survey instrument</a:t>
            </a:r>
          </a:p>
          <a:p>
            <a:r>
              <a:rPr lang="en-US" dirty="0" smtClean="0"/>
              <a:t>Validity </a:t>
            </a:r>
            <a:r>
              <a:rPr lang="en-US" dirty="0" smtClean="0"/>
              <a:t>of scores – three traditional forms of validity:</a:t>
            </a:r>
          </a:p>
          <a:p>
            <a:pPr lvl="1"/>
            <a:r>
              <a:rPr lang="en-US" sz="1800" dirty="0" smtClean="0"/>
              <a:t>Content validity</a:t>
            </a:r>
          </a:p>
          <a:p>
            <a:pPr lvl="1"/>
            <a:r>
              <a:rPr lang="en-US" sz="1800" dirty="0" smtClean="0"/>
              <a:t>Predictive or concurrent validity</a:t>
            </a:r>
          </a:p>
          <a:p>
            <a:pPr lvl="1"/>
            <a:r>
              <a:rPr lang="en-US" sz="1800" dirty="0" smtClean="0"/>
              <a:t>Construct validity </a:t>
            </a:r>
          </a:p>
          <a:p>
            <a:r>
              <a:rPr lang="en-US" dirty="0" smtClean="0"/>
              <a:t>Reliability of Scores on the instrument – the consistency or repeatability of the instrument.</a:t>
            </a:r>
          </a:p>
          <a:p>
            <a:r>
              <a:rPr lang="en-US" dirty="0" smtClean="0"/>
              <a:t>Sample items – Include samples, so that the participants can see what is being used.</a:t>
            </a:r>
          </a:p>
          <a:p>
            <a:r>
              <a:rPr lang="en-US" dirty="0" smtClean="0"/>
              <a:t>Content of Instrument – let the participants know what is in the instrument.</a:t>
            </a:r>
          </a:p>
          <a:p>
            <a:r>
              <a:rPr lang="en-US" dirty="0" smtClean="0"/>
              <a:t>Pilot testing – field testing.</a:t>
            </a:r>
          </a:p>
          <a:p>
            <a:r>
              <a:rPr lang="en-US" dirty="0" smtClean="0"/>
              <a:t>Administering – How you actually administer the survey.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Discuss the materials used for the manipulated variable(s).</a:t>
            </a:r>
          </a:p>
          <a:p>
            <a:r>
              <a:rPr lang="en-US" sz="2000" dirty="0" smtClean="0"/>
              <a:t>Potential for cover story – if the researcher does not want the participants to know what variables are being manipulated.</a:t>
            </a:r>
          </a:p>
          <a:p>
            <a:r>
              <a:rPr lang="en-US" sz="2000" dirty="0" smtClean="0"/>
              <a:t>Debriefing Approach – to be used at the end of the experiment and to get all procedures and materials approved by the IRB.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5431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Variables </a:t>
            </a:r>
            <a:r>
              <a:rPr lang="en-US" sz="2400" dirty="0" smtClean="0"/>
              <a:t>in </a:t>
            </a:r>
            <a:r>
              <a:rPr lang="en-US" sz="2400" dirty="0" smtClean="0"/>
              <a:t>the Study and Data </a:t>
            </a:r>
            <a:r>
              <a:rPr lang="en-US" sz="2400" dirty="0" smtClean="0"/>
              <a:t>Analysis (Survey)</a:t>
            </a:r>
            <a:br>
              <a:rPr lang="en-US" sz="2400" dirty="0" smtClean="0"/>
            </a:br>
            <a:r>
              <a:rPr lang="en-US" sz="2400" dirty="0" smtClean="0"/>
              <a:t>Variables and Data Analysis (Experimental Design)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532586"/>
            <a:ext cx="4184035" cy="4508775"/>
          </a:xfrm>
        </p:spPr>
        <p:txBody>
          <a:bodyPr>
            <a:noAutofit/>
          </a:bodyPr>
          <a:lstStyle/>
          <a:p>
            <a:r>
              <a:rPr lang="en-US" sz="1200" dirty="0" smtClean="0"/>
              <a:t>Table 8.2 (Creswell, pg. 155)</a:t>
            </a:r>
          </a:p>
          <a:p>
            <a:r>
              <a:rPr lang="en-US" sz="1200" dirty="0" smtClean="0"/>
              <a:t>With data analysis, report on what types of computer programs were used.</a:t>
            </a:r>
            <a:endParaRPr lang="en-US" sz="1200" dirty="0"/>
          </a:p>
          <a:p>
            <a:r>
              <a:rPr lang="en-US" sz="1200" dirty="0" smtClean="0"/>
              <a:t>5 step process: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200" dirty="0" smtClean="0"/>
              <a:t>Report information about those participants who did and did not return the survey.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200" dirty="0" smtClean="0"/>
              <a:t>Discuss </a:t>
            </a:r>
            <a:r>
              <a:rPr lang="en-US" sz="1200" b="1" u="sng" dirty="0" smtClean="0">
                <a:solidFill>
                  <a:srgbClr val="FF0000"/>
                </a:solidFill>
              </a:rPr>
              <a:t>response biased</a:t>
            </a:r>
            <a:r>
              <a:rPr lang="en-US" sz="1200" dirty="0" smtClean="0"/>
              <a:t>, the effect of nonresponses on survey estimates.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Provide a descriptive analysis:  this should include the means, standard deviations, and range of scores for these variables.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“If the proposal contains an instrument with multi-item scales or a plan to develop scales, first evaluate whether it will be necessary to reverse-score items, and then how total scale scores will be calculated.” Creswell, pg. 157.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ID the statistical program for testing the inferential research questions or hypotheses.  These relate variables so that inferences can be drawn from the sample to a population.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8" y="1532586"/>
            <a:ext cx="4184034" cy="388077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Clearly ID the independent variables and how they will be manipulated, and the dependent variables.</a:t>
            </a:r>
          </a:p>
          <a:p>
            <a:r>
              <a:rPr lang="en-US" dirty="0" smtClean="0"/>
              <a:t>Manipulation Check Measure – a measure of the intended manipulated variable of interest.</a:t>
            </a:r>
          </a:p>
          <a:p>
            <a:r>
              <a:rPr lang="en-US" dirty="0" smtClean="0"/>
              <a:t>ID other variables to be measured.</a:t>
            </a:r>
          </a:p>
          <a:p>
            <a:r>
              <a:rPr lang="en-US" dirty="0" smtClean="0"/>
              <a:t>Data Analysis – </a:t>
            </a:r>
          </a:p>
          <a:p>
            <a:pPr lvl="1"/>
            <a:r>
              <a:rPr lang="en-US" dirty="0" smtClean="0"/>
              <a:t>Report descriptive stats.-frequencies, means, and standard deviations.</a:t>
            </a:r>
          </a:p>
          <a:p>
            <a:pPr lvl="1"/>
            <a:r>
              <a:rPr lang="en-US" dirty="0" smtClean="0"/>
              <a:t>Indicate inferential stat tests used to examine the hypothesis.</a:t>
            </a:r>
          </a:p>
          <a:p>
            <a:pPr lvl="1"/>
            <a:r>
              <a:rPr lang="en-US" dirty="0" smtClean="0"/>
              <a:t>For single-subject research use line graphs.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3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Results and Writing a Discussion Section (For Both)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Report how the results addressed the question or hypothesis.</a:t>
            </a:r>
          </a:p>
          <a:p>
            <a:r>
              <a:rPr lang="en-US" dirty="0" smtClean="0"/>
              <a:t>Two forms of practical evidence of results should be reported.</a:t>
            </a:r>
          </a:p>
          <a:p>
            <a:pPr lvl="1"/>
            <a:r>
              <a:rPr lang="en-US" dirty="0" smtClean="0"/>
              <a:t>The effect size – id’s the strength of the conclusions about group differences.</a:t>
            </a:r>
          </a:p>
          <a:p>
            <a:pPr lvl="1"/>
            <a:r>
              <a:rPr lang="en-US" dirty="0" smtClean="0"/>
              <a:t>The confidence interval – a range of values that describes a level of uncertainty around and estimated observed score.</a:t>
            </a:r>
          </a:p>
          <a:p>
            <a:r>
              <a:rPr lang="en-US" dirty="0" smtClean="0"/>
              <a:t>Draft a discussion section where your discuss the implications of the results in terms of how they are consistent with, refute, or extend previous related studies in the scientific literature.</a:t>
            </a:r>
          </a:p>
          <a:p>
            <a:r>
              <a:rPr lang="en-US" dirty="0" smtClean="0"/>
              <a:t>Table 8.3</a:t>
            </a:r>
          </a:p>
          <a:p>
            <a:pPr marL="5715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Address whether the </a:t>
            </a:r>
            <a:r>
              <a:rPr lang="en-US" dirty="0" err="1" smtClean="0"/>
              <a:t>hypostheses</a:t>
            </a:r>
            <a:r>
              <a:rPr lang="en-US" dirty="0" smtClean="0"/>
              <a:t> or questions were supported or refuted.</a:t>
            </a:r>
          </a:p>
          <a:p>
            <a:r>
              <a:rPr lang="en-US" dirty="0" smtClean="0"/>
              <a:t>Consider whether the independent variable manipulation was effective.</a:t>
            </a:r>
          </a:p>
          <a:p>
            <a:r>
              <a:rPr lang="en-US" dirty="0" smtClean="0"/>
              <a:t>Suggest why the results were significant.</a:t>
            </a:r>
          </a:p>
          <a:p>
            <a:r>
              <a:rPr lang="en-US" dirty="0" smtClean="0"/>
              <a:t>Address whether the results might have been influenced by strengths or weaknesses of the approach.</a:t>
            </a:r>
          </a:p>
          <a:p>
            <a:r>
              <a:rPr lang="en-US" dirty="0" smtClean="0"/>
              <a:t>Indicate the implications of the results.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98245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703</TotalTime>
  <Words>1206</Words>
  <Application>Microsoft Office PowerPoint</Application>
  <PresentationFormat>Widescreen</PresentationFormat>
  <Paragraphs>128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Quantitative Methods </vt:lpstr>
      <vt:lpstr>Quantitative Methods  </vt:lpstr>
      <vt:lpstr>Defining Surveys and Experiments</vt:lpstr>
      <vt:lpstr>Components of a Survey Study Method Plan and an Experimental Study Method Plan</vt:lpstr>
      <vt:lpstr>The Survey Design Begin by describing the reasoning for the design.</vt:lpstr>
      <vt:lpstr>Population and Sample (Survey Design)  Participants (Experimental Design) </vt:lpstr>
      <vt:lpstr>Instrumentation (Survey Design) Instrumentation and Materials (Ex. Design)</vt:lpstr>
      <vt:lpstr>Variables in the Study and Data Analysis (Survey) Variables and Data Analysis (Experimental Design)</vt:lpstr>
      <vt:lpstr>Interpreting Results and Writing a Discussion Section (For Both)</vt:lpstr>
      <vt:lpstr>Experimental Procedures and the actual Procedure</vt:lpstr>
      <vt:lpstr>Threats to Validity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Quantitative Methods</dc:title>
  <dc:creator>Saretta Jackson</dc:creator>
  <cp:lastModifiedBy>Saretta Jackson</cp:lastModifiedBy>
  <cp:revision>40</cp:revision>
  <dcterms:created xsi:type="dcterms:W3CDTF">2018-07-10T00:11:24Z</dcterms:created>
  <dcterms:modified xsi:type="dcterms:W3CDTF">2018-07-12T00:14:07Z</dcterms:modified>
</cp:coreProperties>
</file>