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7" r:id="rId2"/>
    <p:sldId id="258" r:id="rId3"/>
    <p:sldId id="259" r:id="rId4"/>
    <p:sldId id="256" r:id="rId5"/>
    <p:sldId id="260" r:id="rId6"/>
    <p:sldId id="262" r:id="rId7"/>
    <p:sldId id="263" r:id="rId8"/>
  </p:sldIdLst>
  <p:sldSz cx="9144000" cy="5143500" type="screen16x9"/>
  <p:notesSz cx="6858000" cy="9144000"/>
  <p:embeddedFontLst>
    <p:embeddedFont>
      <p:font typeface="Lora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52C1E7-787F-4503-916F-66ACBD404988}" v="24" dt="2025-11-17T15:35:30.294"/>
  </p1510:revLst>
</p1510:revInfo>
</file>

<file path=ppt/tableStyles.xml><?xml version="1.0" encoding="utf-8"?>
<a:tblStyleLst xmlns:a="http://schemas.openxmlformats.org/drawingml/2006/main" def="{0A759C8B-8839-4D35-B6F4-4817D8993331}">
  <a:tblStyle styleId="{0A759C8B-8839-4D35-B6F4-4817D89933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99637c875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99637c875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98e2f4e996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98e2f4e996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98e2f4e99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98e2f4e99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99637c8754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99637c8754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98e2f4e996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98e2f4e996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98e2f4e996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98e2f4e996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6052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6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11" lvl="0" indent="-342908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22" lvl="1" indent="-317507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33" lvl="2" indent="-317507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43" lvl="3" indent="-317507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54" lvl="4" indent="-317507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66" lvl="5" indent="-317507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76" lvl="6" indent="-317507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87" lvl="7" indent="-317507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99" lvl="8" indent="-317507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1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11" lvl="0" indent="-342908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22" lvl="1" indent="-31750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33" lvl="2" indent="-317507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43" lvl="3" indent="-317507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54" lvl="4" indent="-31750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66" lvl="5" indent="-317507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76" lvl="6" indent="-317507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87" lvl="7" indent="-31750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99" lvl="8" indent="-317507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1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11" lvl="0" indent="-317507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22" lvl="1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33" lvl="2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43" lvl="3" indent="-304808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54" lvl="4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66" lvl="5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76" lvl="6" indent="-304808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87" lvl="7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99" lvl="8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11" lvl="0" indent="-317507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22" lvl="1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33" lvl="2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43" lvl="3" indent="-304808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54" lvl="4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66" lvl="5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76" lvl="6" indent="-304808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87" lvl="7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99" lvl="8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1"/>
            <a:ext cx="2808000" cy="31793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11" lvl="0" indent="-304808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22" lvl="1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33" lvl="2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43" lvl="3" indent="-304808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54" lvl="4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66" lvl="5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76" lvl="6" indent="-304808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87" lvl="7" indent="-304808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99" lvl="8" indent="-304808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1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4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6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1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6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11" lvl="0" indent="-342908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22" lvl="1" indent="-31750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33" lvl="2" indent="-317507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43" lvl="3" indent="-317507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54" lvl="4" indent="-31750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66" lvl="5" indent="-317507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76" lvl="6" indent="-317507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87" lvl="7" indent="-31750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99" lvl="8" indent="-317507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1" y="4230576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11" lvl="0" indent="-22860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io.edu/student-affairs/dean-of-students/bobcats-helping-bobcats/cats-cupboar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io.edu/student-affairs/dean-of-students/bobcats-helping-bobcats/cats-cupboar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io.edu/student-affairs/dean-of-students/bobcats-helping-bobcats/cats-cupboar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io.edu/student-affairs/dean-of-students/bobcats-helping-bobcats/cats-cupboard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m11.safelinks.protection.outlook.com/?url=https%3A%2F%2Fwww.givecampus.com%2Fcampaigns%2F40837%2Fdonations%2Fnew%3Fdesignation%3Ddivisionofstudentaffairsfoodpantrysupportfund%26&amp;data=05%7C01%7Cwesterve%40ohio.edu%7C6219518a799e49d12b9208dbdca9a733%7Cf3308007477c4a70888934611817c55a%7C0%7C0%7C638346393613152830%7CUnknown%7CTWFpbGZsb3d8eyJWIjoiMC4wLjAwMDAiLCJQIjoiV2luMzIiLCJBTiI6Ik1haWwiLCJXVCI6Mn0%3D%7C3000%7C%7C%7C&amp;sdata=xaEAgSi3FPpYrRoqwpS1VHBScykN8wcjOl86LIY4E1I%3D&amp;reserved=0" TargetMode="External"/><Relationship Id="rId5" Type="http://schemas.openxmlformats.org/officeDocument/2006/relationships/hyperlink" Target="https://giftcards.kroger.com/our-store-cards/kroger-enterprise-egift" TargetMode="External"/><Relationship Id="rId4" Type="http://schemas.openxmlformats.org/officeDocument/2006/relationships/hyperlink" Target="https://www.amazon.com/hz/wishlist/ls/3JKSBSZZGBAD?ref_=wl_shar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io.edu/student-affairs/dean-of-students/bobcats-helping-bobcats/cats-cupboard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app.pantrysoft.com/login/ohiouniversity" TargetMode="External"/><Relationship Id="rId4" Type="http://schemas.openxmlformats.org/officeDocument/2006/relationships/hyperlink" Target="https://www.ohio.edu/student-affairs/dean-of-students/basic-needs-programs/food-assistance#cats-cupboar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io.edu/student-affairs/dean-of-students/bobcats-helping-bobcats/cats-cupboard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FoodPantry@ohio.ed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/>
          <p:nvPr/>
        </p:nvSpPr>
        <p:spPr>
          <a:xfrm>
            <a:off x="3279749" y="4384930"/>
            <a:ext cx="5722501" cy="718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66" name="Google Shape;66;p14"/>
          <p:cNvSpPr/>
          <p:nvPr/>
        </p:nvSpPr>
        <p:spPr>
          <a:xfrm>
            <a:off x="8087626" y="4352900"/>
            <a:ext cx="787200" cy="59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ctrTitle"/>
          </p:nvPr>
        </p:nvSpPr>
        <p:spPr>
          <a:xfrm>
            <a:off x="-221850" y="-36350"/>
            <a:ext cx="3398936" cy="198256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2781" u="sng">
                <a:solidFill>
                  <a:schemeClr val="l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Cats’ Cupboard</a:t>
            </a:r>
            <a:endParaRPr sz="2781">
              <a:solidFill>
                <a:schemeClr val="lt2"/>
              </a:solidFill>
            </a:endParaRPr>
          </a:p>
          <a:p>
            <a:pPr>
              <a:buSzPts val="990"/>
            </a:pPr>
            <a:r>
              <a:rPr lang="en" sz="2781">
                <a:solidFill>
                  <a:schemeClr val="accent4"/>
                </a:solidFill>
              </a:rPr>
              <a:t> #KindnessIsFood</a:t>
            </a:r>
            <a:endParaRPr sz="2781">
              <a:solidFill>
                <a:schemeClr val="accent4"/>
              </a:solidFill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Food &amp; Personal </a:t>
            </a:r>
            <a:endParaRPr sz="2381" i="1">
              <a:solidFill>
                <a:schemeClr val="lt2"/>
              </a:solidFill>
              <a:latin typeface="Lora"/>
              <a:ea typeface="Lora"/>
              <a:cs typeface="Lora"/>
              <a:sym typeface="Lora"/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Items Drive</a:t>
            </a:r>
            <a:r>
              <a:rPr lang="en" sz="2381">
                <a:solidFill>
                  <a:schemeClr val="lt2"/>
                </a:solidFill>
              </a:rPr>
              <a:t> </a:t>
            </a:r>
            <a:endParaRPr sz="2781">
              <a:solidFill>
                <a:schemeClr val="lt2"/>
              </a:solidFill>
            </a:endParaRPr>
          </a:p>
        </p:txBody>
      </p:sp>
      <p:sp>
        <p:nvSpPr>
          <p:cNvPr id="68" name="Google Shape;68;p14"/>
          <p:cNvSpPr txBox="1">
            <a:spLocks noGrp="1"/>
          </p:cNvSpPr>
          <p:nvPr>
            <p:ph type="ctrTitle"/>
          </p:nvPr>
        </p:nvSpPr>
        <p:spPr>
          <a:xfrm>
            <a:off x="-124374" y="2796300"/>
            <a:ext cx="4005599" cy="151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4780">
                <a:solidFill>
                  <a:schemeClr val="lt2"/>
                </a:solidFill>
              </a:rPr>
              <a:t>What do we need?</a:t>
            </a:r>
            <a:endParaRPr sz="4780">
              <a:solidFill>
                <a:schemeClr val="lt2"/>
              </a:solidFill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42027" y="0"/>
            <a:ext cx="3330383" cy="2388162"/>
          </a:xfrm>
          <a:custGeom>
            <a:avLst/>
            <a:gdLst/>
            <a:ahLst/>
            <a:cxnLst/>
            <a:rect l="l" t="t" r="r" b="b"/>
            <a:pathLst>
              <a:path w="135271" h="94738" extrusionOk="0">
                <a:moveTo>
                  <a:pt x="135271" y="0"/>
                </a:moveTo>
                <a:cubicBezTo>
                  <a:pt x="123285" y="1090"/>
                  <a:pt x="120241" y="22412"/>
                  <a:pt x="123279" y="34058"/>
                </a:cubicBezTo>
                <a:cubicBezTo>
                  <a:pt x="127569" y="50504"/>
                  <a:pt x="142785" y="74044"/>
                  <a:pt x="129515" y="84664"/>
                </a:cubicBezTo>
                <a:cubicBezTo>
                  <a:pt x="118957" y="93113"/>
                  <a:pt x="102368" y="88255"/>
                  <a:pt x="88981" y="86343"/>
                </a:cubicBezTo>
                <a:cubicBezTo>
                  <a:pt x="59488" y="82130"/>
                  <a:pt x="7831" y="65994"/>
                  <a:pt x="0" y="94738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" name="Google Shape;70;p14"/>
          <p:cNvSpPr/>
          <p:nvPr/>
        </p:nvSpPr>
        <p:spPr>
          <a:xfrm>
            <a:off x="1338953" y="3788079"/>
            <a:ext cx="2117265" cy="992189"/>
          </a:xfrm>
          <a:custGeom>
            <a:avLst/>
            <a:gdLst/>
            <a:ahLst/>
            <a:cxnLst/>
            <a:rect l="l" t="t" r="r" b="b"/>
            <a:pathLst>
              <a:path w="114000" h="34967" extrusionOk="0">
                <a:moveTo>
                  <a:pt x="0" y="15388"/>
                </a:moveTo>
                <a:cubicBezTo>
                  <a:pt x="8783" y="21538"/>
                  <a:pt x="17257" y="29046"/>
                  <a:pt x="27582" y="31937"/>
                </a:cubicBezTo>
                <a:cubicBezTo>
                  <a:pt x="42134" y="36012"/>
                  <a:pt x="58621" y="36132"/>
                  <a:pt x="72912" y="31218"/>
                </a:cubicBezTo>
                <a:cubicBezTo>
                  <a:pt x="82196" y="28026"/>
                  <a:pt x="89254" y="20184"/>
                  <a:pt x="96417" y="13469"/>
                </a:cubicBezTo>
                <a:cubicBezTo>
                  <a:pt x="98569" y="11452"/>
                  <a:pt x="100950" y="9200"/>
                  <a:pt x="103852" y="8672"/>
                </a:cubicBezTo>
                <a:cubicBezTo>
                  <a:pt x="104324" y="8586"/>
                  <a:pt x="105026" y="9101"/>
                  <a:pt x="104811" y="8672"/>
                </a:cubicBezTo>
                <a:cubicBezTo>
                  <a:pt x="103546" y="6144"/>
                  <a:pt x="99904" y="5859"/>
                  <a:pt x="97376" y="4595"/>
                </a:cubicBezTo>
                <a:cubicBezTo>
                  <a:pt x="96104" y="3959"/>
                  <a:pt x="92503" y="2436"/>
                  <a:pt x="93059" y="2436"/>
                </a:cubicBezTo>
                <a:cubicBezTo>
                  <a:pt x="97856" y="2436"/>
                  <a:pt x="102684" y="2985"/>
                  <a:pt x="107449" y="2436"/>
                </a:cubicBezTo>
                <a:cubicBezTo>
                  <a:pt x="109617" y="2186"/>
                  <a:pt x="114525" y="-621"/>
                  <a:pt x="113925" y="1477"/>
                </a:cubicBezTo>
                <a:cubicBezTo>
                  <a:pt x="112912" y="5021"/>
                  <a:pt x="108963" y="6940"/>
                  <a:pt x="106730" y="9872"/>
                </a:cubicBezTo>
                <a:cubicBezTo>
                  <a:pt x="104578" y="12697"/>
                  <a:pt x="103725" y="16475"/>
                  <a:pt x="101214" y="18986"/>
                </a:cubicBezTo>
                <a:cubicBezTo>
                  <a:pt x="100320" y="19880"/>
                  <a:pt x="101915" y="16550"/>
                  <a:pt x="102413" y="15388"/>
                </a:cubicBezTo>
                <a:cubicBezTo>
                  <a:pt x="103612" y="12590"/>
                  <a:pt x="104220" y="9455"/>
                  <a:pt x="106010" y="6993"/>
                </a:cubicBezTo>
                <a:cubicBezTo>
                  <a:pt x="106975" y="5666"/>
                  <a:pt x="110986" y="3666"/>
                  <a:pt x="109368" y="3396"/>
                </a:cubicBezTo>
                <a:cubicBezTo>
                  <a:pt x="105248" y="2709"/>
                  <a:pt x="101073" y="4595"/>
                  <a:pt x="96896" y="4595"/>
                </a:cubicBezTo>
                <a:cubicBezTo>
                  <a:pt x="95854" y="4595"/>
                  <a:pt x="93778" y="5397"/>
                  <a:pt x="93778" y="4355"/>
                </a:cubicBezTo>
                <a:cubicBezTo>
                  <a:pt x="93778" y="2173"/>
                  <a:pt x="98095" y="3712"/>
                  <a:pt x="100254" y="3396"/>
                </a:cubicBezTo>
                <a:cubicBezTo>
                  <a:pt x="104476" y="2778"/>
                  <a:pt x="108911" y="-1393"/>
                  <a:pt x="112726" y="518"/>
                </a:cubicBezTo>
                <a:cubicBezTo>
                  <a:pt x="112753" y="531"/>
                  <a:pt x="111977" y="1760"/>
                  <a:pt x="111047" y="3156"/>
                </a:cubicBezTo>
                <a:cubicBezTo>
                  <a:pt x="107973" y="7767"/>
                  <a:pt x="104957" y="12650"/>
                  <a:pt x="103612" y="1802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" name="Google Shape;71;p14"/>
          <p:cNvSpPr txBox="1"/>
          <p:nvPr/>
        </p:nvSpPr>
        <p:spPr>
          <a:xfrm>
            <a:off x="3670487" y="210726"/>
            <a:ext cx="4749000" cy="5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000" b="1">
                <a:solidFill>
                  <a:schemeClr val="accent4"/>
                </a:solidFill>
              </a:rPr>
              <a:t>Basic Needs</a:t>
            </a:r>
            <a:endParaRPr sz="3000" b="1">
              <a:solidFill>
                <a:schemeClr val="accent4"/>
              </a:solidFill>
            </a:endParaRPr>
          </a:p>
          <a:p>
            <a:pPr>
              <a:lnSpc>
                <a:spcPct val="115000"/>
              </a:lnSpc>
            </a:pPr>
            <a:endParaRPr sz="1800">
              <a:solidFill>
                <a:schemeClr val="lt2"/>
              </a:solidFill>
            </a:endParaRPr>
          </a:p>
          <a:p>
            <a:pPr>
              <a:lnSpc>
                <a:spcPct val="115000"/>
              </a:lnSpc>
            </a:pPr>
            <a:endParaRPr sz="3000">
              <a:solidFill>
                <a:schemeClr val="lt2"/>
              </a:solidFill>
            </a:endParaRPr>
          </a:p>
          <a:p>
            <a:r>
              <a:rPr lang="en" sz="1800">
                <a:solidFill>
                  <a:schemeClr val="lt2"/>
                </a:solidFill>
              </a:rPr>
              <a:t>     </a:t>
            </a:r>
            <a:endParaRPr sz="1800">
              <a:solidFill>
                <a:schemeClr val="lt2"/>
              </a:solidFill>
            </a:endParaRPr>
          </a:p>
          <a:p>
            <a:endParaRPr sz="1800">
              <a:solidFill>
                <a:schemeClr val="accent4"/>
              </a:solidFill>
            </a:endParaRPr>
          </a:p>
          <a:p>
            <a:endParaRPr sz="1800">
              <a:solidFill>
                <a:schemeClr val="accent4"/>
              </a:solidFill>
            </a:endParaRPr>
          </a:p>
        </p:txBody>
      </p:sp>
      <p:graphicFrame>
        <p:nvGraphicFramePr>
          <p:cNvPr id="72" name="Google Shape;72;p14"/>
          <p:cNvGraphicFramePr/>
          <p:nvPr>
            <p:extLst>
              <p:ext uri="{D42A27DB-BD31-4B8C-83A1-F6EECF244321}">
                <p14:modId xmlns:p14="http://schemas.microsoft.com/office/powerpoint/2010/main" val="3540984128"/>
              </p:ext>
            </p:extLst>
          </p:nvPr>
        </p:nvGraphicFramePr>
        <p:xfrm>
          <a:off x="3546386" y="802256"/>
          <a:ext cx="5555587" cy="3091865"/>
        </p:xfrm>
        <a:graphic>
          <a:graphicData uri="http://schemas.openxmlformats.org/drawingml/2006/table">
            <a:tbl>
              <a:tblPr>
                <a:noFill/>
                <a:tableStyleId>{0A759C8B-8839-4D35-B6F4-4817D8993331}</a:tableStyleId>
              </a:tblPr>
              <a:tblGrid>
                <a:gridCol w="1268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74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1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accent4"/>
                          </a:solidFill>
                        </a:rPr>
                        <a:t>CATEGORY</a:t>
                      </a:r>
                      <a:endParaRPr sz="1400" b="1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lt2"/>
                          </a:solidFill>
                        </a:rPr>
                        <a:t>EXAMPLES</a:t>
                      </a:r>
                      <a:endParaRPr sz="1400" b="1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584350127"/>
                  </a:ext>
                </a:extLst>
              </a:tr>
              <a:tr h="394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accent4"/>
                          </a:solidFill>
                        </a:rPr>
                        <a:t>Grains</a:t>
                      </a:r>
                      <a:endParaRPr sz="130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Mac &amp; Cheese, Pasta </a:t>
                      </a:r>
                      <a:r>
                        <a:rPr lang="en-US" sz="1300" dirty="0">
                          <a:solidFill>
                            <a:schemeClr val="lt2"/>
                          </a:solidFill>
                        </a:rPr>
                        <a:t>regular &amp; gluten-free</a:t>
                      </a: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, Rice, Ramen, Lentils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4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u="sng" dirty="0">
                          <a:solidFill>
                            <a:schemeClr val="accent4"/>
                          </a:solidFill>
                        </a:rPr>
                        <a:t>Dry Goods</a:t>
                      </a:r>
                      <a:endParaRPr sz="1300" b="1" u="sng" dirty="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Beans, Cereal, Oatmeal, Boxed Meals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90905341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accent4"/>
                          </a:solidFill>
                        </a:rPr>
                        <a:t>Vegetables</a:t>
                      </a:r>
                      <a:endParaRPr sz="1300" dirty="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i="1" dirty="0">
                          <a:solidFill>
                            <a:schemeClr val="lt2"/>
                          </a:solidFill>
                        </a:rPr>
                        <a:t>Canned</a:t>
                      </a: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: Tomatoes, Potatoes, Corn,  Dried Yam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accent4"/>
                          </a:solidFill>
                        </a:rPr>
                        <a:t>Proteins</a:t>
                      </a:r>
                      <a:endParaRPr sz="1300" dirty="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i="1" dirty="0">
                          <a:solidFill>
                            <a:schemeClr val="lt2"/>
                          </a:solidFill>
                        </a:rPr>
                        <a:t>Canned</a:t>
                      </a: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: Beans, Chicken, Tuna, Salmon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accent4"/>
                          </a:solidFill>
                        </a:rPr>
                        <a:t>Fruits</a:t>
                      </a:r>
                      <a:endParaRPr sz="130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i="1" u="sng" dirty="0">
                          <a:solidFill>
                            <a:schemeClr val="lt2"/>
                          </a:solidFill>
                        </a:rPr>
                        <a:t>Dried</a:t>
                      </a:r>
                      <a:r>
                        <a:rPr lang="en" sz="1300" i="1" dirty="0">
                          <a:solidFill>
                            <a:schemeClr val="lt2"/>
                          </a:solidFill>
                        </a:rPr>
                        <a:t>/Canned</a:t>
                      </a: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: Mixed Fruit, Pears, Pineapple, Peaches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accent4"/>
                          </a:solidFill>
                        </a:rPr>
                        <a:t>Easy Meals</a:t>
                      </a:r>
                      <a:endParaRPr sz="1300" dirty="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Chips, Fruit Cups, Peanut Butter, jelly &amp; Microwave Lunches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3" name="Google Shape;73;p14"/>
          <p:cNvSpPr txBox="1"/>
          <p:nvPr/>
        </p:nvSpPr>
        <p:spPr>
          <a:xfrm>
            <a:off x="3546399" y="3896357"/>
            <a:ext cx="5458707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800" dirty="0">
                <a:solidFill>
                  <a:schemeClr val="accent4"/>
                </a:solidFill>
              </a:rPr>
              <a:t>***Not all pantry members have access to can openers, so pop tabs and easy open containers are appreciated.</a:t>
            </a:r>
          </a:p>
          <a:p>
            <a:r>
              <a:rPr lang="en" sz="800" dirty="0">
                <a:solidFill>
                  <a:schemeClr val="accent4"/>
                </a:solidFill>
              </a:rPr>
              <a:t>***Cold or frozen donations not accepted but we can split up bulk donations if we receive these.</a:t>
            </a:r>
          </a:p>
        </p:txBody>
      </p:sp>
      <p:sp>
        <p:nvSpPr>
          <p:cNvPr id="74" name="Google Shape;74;p14"/>
          <p:cNvSpPr txBox="1"/>
          <p:nvPr/>
        </p:nvSpPr>
        <p:spPr>
          <a:xfrm>
            <a:off x="3376576" y="4453645"/>
            <a:ext cx="4851300" cy="3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>
                <a:solidFill>
                  <a:schemeClr val="lt2"/>
                </a:solidFill>
              </a:rPr>
              <a:t>For Holiday and Personal Items, NEXT slide 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-221850" y="-36350"/>
            <a:ext cx="3501600" cy="200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2781" u="sng">
                <a:solidFill>
                  <a:schemeClr val="l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Cats’ Cupboard</a:t>
            </a:r>
            <a:endParaRPr sz="2781">
              <a:solidFill>
                <a:schemeClr val="lt2"/>
              </a:solidFill>
            </a:endParaRPr>
          </a:p>
          <a:p>
            <a:pPr>
              <a:buSzPts val="990"/>
            </a:pPr>
            <a:r>
              <a:rPr lang="en" sz="2781">
                <a:solidFill>
                  <a:schemeClr val="accent4"/>
                </a:solidFill>
              </a:rPr>
              <a:t> #KindnessIsFood</a:t>
            </a:r>
            <a:endParaRPr sz="2781">
              <a:solidFill>
                <a:schemeClr val="accent4"/>
              </a:solidFill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Food &amp; Personal </a:t>
            </a:r>
            <a:endParaRPr sz="2381" i="1">
              <a:solidFill>
                <a:schemeClr val="lt2"/>
              </a:solidFill>
              <a:latin typeface="Lora"/>
              <a:ea typeface="Lora"/>
              <a:cs typeface="Lora"/>
              <a:sym typeface="Lora"/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Items Drive</a:t>
            </a:r>
            <a:r>
              <a:rPr lang="en" sz="2381">
                <a:solidFill>
                  <a:schemeClr val="lt2"/>
                </a:solidFill>
              </a:rPr>
              <a:t> </a:t>
            </a:r>
            <a:endParaRPr sz="2781">
              <a:solidFill>
                <a:schemeClr val="lt2"/>
              </a:solidFill>
            </a:endParaRPr>
          </a:p>
        </p:txBody>
      </p:sp>
      <p:sp>
        <p:nvSpPr>
          <p:cNvPr id="80" name="Google Shape;80;p15"/>
          <p:cNvSpPr txBox="1">
            <a:spLocks noGrp="1"/>
          </p:cNvSpPr>
          <p:nvPr>
            <p:ph type="ctrTitle"/>
          </p:nvPr>
        </p:nvSpPr>
        <p:spPr>
          <a:xfrm>
            <a:off x="-124374" y="2796300"/>
            <a:ext cx="4005599" cy="151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4780">
                <a:solidFill>
                  <a:schemeClr val="lt2"/>
                </a:solidFill>
              </a:rPr>
              <a:t>What do we need?</a:t>
            </a:r>
            <a:endParaRPr sz="4780">
              <a:solidFill>
                <a:schemeClr val="lt2"/>
              </a:solidFill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42025" y="2"/>
            <a:ext cx="3501490" cy="2470293"/>
          </a:xfrm>
          <a:custGeom>
            <a:avLst/>
            <a:gdLst/>
            <a:ahLst/>
            <a:cxnLst/>
            <a:rect l="l" t="t" r="r" b="b"/>
            <a:pathLst>
              <a:path w="135271" h="94738" extrusionOk="0">
                <a:moveTo>
                  <a:pt x="135271" y="0"/>
                </a:moveTo>
                <a:cubicBezTo>
                  <a:pt x="123285" y="1090"/>
                  <a:pt x="120241" y="22412"/>
                  <a:pt x="123279" y="34058"/>
                </a:cubicBezTo>
                <a:cubicBezTo>
                  <a:pt x="127569" y="50504"/>
                  <a:pt x="142785" y="74044"/>
                  <a:pt x="129515" y="84664"/>
                </a:cubicBezTo>
                <a:cubicBezTo>
                  <a:pt x="118957" y="93113"/>
                  <a:pt x="102368" y="88255"/>
                  <a:pt x="88981" y="86343"/>
                </a:cubicBezTo>
                <a:cubicBezTo>
                  <a:pt x="59488" y="82130"/>
                  <a:pt x="7831" y="65994"/>
                  <a:pt x="0" y="94738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" name="Google Shape;82;p15"/>
          <p:cNvSpPr/>
          <p:nvPr/>
        </p:nvSpPr>
        <p:spPr>
          <a:xfrm>
            <a:off x="1520648" y="3920653"/>
            <a:ext cx="1855920" cy="874175"/>
          </a:xfrm>
          <a:custGeom>
            <a:avLst/>
            <a:gdLst/>
            <a:ahLst/>
            <a:cxnLst/>
            <a:rect l="l" t="t" r="r" b="b"/>
            <a:pathLst>
              <a:path w="114000" h="34967" extrusionOk="0">
                <a:moveTo>
                  <a:pt x="0" y="15388"/>
                </a:moveTo>
                <a:cubicBezTo>
                  <a:pt x="8783" y="21538"/>
                  <a:pt x="17257" y="29046"/>
                  <a:pt x="27582" y="31937"/>
                </a:cubicBezTo>
                <a:cubicBezTo>
                  <a:pt x="42134" y="36012"/>
                  <a:pt x="58621" y="36132"/>
                  <a:pt x="72912" y="31218"/>
                </a:cubicBezTo>
                <a:cubicBezTo>
                  <a:pt x="82196" y="28026"/>
                  <a:pt x="89254" y="20184"/>
                  <a:pt x="96417" y="13469"/>
                </a:cubicBezTo>
                <a:cubicBezTo>
                  <a:pt x="98569" y="11452"/>
                  <a:pt x="100950" y="9200"/>
                  <a:pt x="103852" y="8672"/>
                </a:cubicBezTo>
                <a:cubicBezTo>
                  <a:pt x="104324" y="8586"/>
                  <a:pt x="105026" y="9101"/>
                  <a:pt x="104811" y="8672"/>
                </a:cubicBezTo>
                <a:cubicBezTo>
                  <a:pt x="103546" y="6144"/>
                  <a:pt x="99904" y="5859"/>
                  <a:pt x="97376" y="4595"/>
                </a:cubicBezTo>
                <a:cubicBezTo>
                  <a:pt x="96104" y="3959"/>
                  <a:pt x="92503" y="2436"/>
                  <a:pt x="93059" y="2436"/>
                </a:cubicBezTo>
                <a:cubicBezTo>
                  <a:pt x="97856" y="2436"/>
                  <a:pt x="102684" y="2985"/>
                  <a:pt x="107449" y="2436"/>
                </a:cubicBezTo>
                <a:cubicBezTo>
                  <a:pt x="109617" y="2186"/>
                  <a:pt x="114525" y="-621"/>
                  <a:pt x="113925" y="1477"/>
                </a:cubicBezTo>
                <a:cubicBezTo>
                  <a:pt x="112912" y="5021"/>
                  <a:pt x="108963" y="6940"/>
                  <a:pt x="106730" y="9872"/>
                </a:cubicBezTo>
                <a:cubicBezTo>
                  <a:pt x="104578" y="12697"/>
                  <a:pt x="103725" y="16475"/>
                  <a:pt x="101214" y="18986"/>
                </a:cubicBezTo>
                <a:cubicBezTo>
                  <a:pt x="100320" y="19880"/>
                  <a:pt x="101915" y="16550"/>
                  <a:pt x="102413" y="15388"/>
                </a:cubicBezTo>
                <a:cubicBezTo>
                  <a:pt x="103612" y="12590"/>
                  <a:pt x="104220" y="9455"/>
                  <a:pt x="106010" y="6993"/>
                </a:cubicBezTo>
                <a:cubicBezTo>
                  <a:pt x="106975" y="5666"/>
                  <a:pt x="110986" y="3666"/>
                  <a:pt x="109368" y="3396"/>
                </a:cubicBezTo>
                <a:cubicBezTo>
                  <a:pt x="105248" y="2709"/>
                  <a:pt x="101073" y="4595"/>
                  <a:pt x="96896" y="4595"/>
                </a:cubicBezTo>
                <a:cubicBezTo>
                  <a:pt x="95854" y="4595"/>
                  <a:pt x="93778" y="5397"/>
                  <a:pt x="93778" y="4355"/>
                </a:cubicBezTo>
                <a:cubicBezTo>
                  <a:pt x="93778" y="2173"/>
                  <a:pt x="98095" y="3712"/>
                  <a:pt x="100254" y="3396"/>
                </a:cubicBezTo>
                <a:cubicBezTo>
                  <a:pt x="104476" y="2778"/>
                  <a:pt x="108911" y="-1393"/>
                  <a:pt x="112726" y="518"/>
                </a:cubicBezTo>
                <a:cubicBezTo>
                  <a:pt x="112753" y="531"/>
                  <a:pt x="111977" y="1760"/>
                  <a:pt x="111047" y="3156"/>
                </a:cubicBezTo>
                <a:cubicBezTo>
                  <a:pt x="107973" y="7767"/>
                  <a:pt x="104957" y="12650"/>
                  <a:pt x="103612" y="1802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3" name="Google Shape;83;p15"/>
          <p:cNvSpPr txBox="1"/>
          <p:nvPr/>
        </p:nvSpPr>
        <p:spPr>
          <a:xfrm>
            <a:off x="3656045" y="179363"/>
            <a:ext cx="5487955" cy="70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000" b="1" dirty="0">
                <a:solidFill>
                  <a:schemeClr val="accent4"/>
                </a:solidFill>
              </a:rPr>
              <a:t>Holiday and Personal Needs</a:t>
            </a:r>
            <a:endParaRPr sz="3000" b="1" dirty="0">
              <a:solidFill>
                <a:schemeClr val="accent4"/>
              </a:solidFill>
            </a:endParaRPr>
          </a:p>
          <a:p>
            <a:pPr>
              <a:lnSpc>
                <a:spcPct val="115000"/>
              </a:lnSpc>
            </a:pPr>
            <a:endParaRPr sz="1800" dirty="0">
              <a:solidFill>
                <a:schemeClr val="lt2"/>
              </a:solidFill>
            </a:endParaRPr>
          </a:p>
          <a:p>
            <a:pPr>
              <a:lnSpc>
                <a:spcPct val="115000"/>
              </a:lnSpc>
            </a:pPr>
            <a:endParaRPr sz="3000" dirty="0">
              <a:solidFill>
                <a:schemeClr val="lt2"/>
              </a:solidFill>
            </a:endParaRPr>
          </a:p>
          <a:p>
            <a:r>
              <a:rPr lang="en" sz="1800" dirty="0">
                <a:solidFill>
                  <a:schemeClr val="lt2"/>
                </a:solidFill>
              </a:rPr>
              <a:t>     </a:t>
            </a:r>
            <a:endParaRPr sz="1800" dirty="0">
              <a:solidFill>
                <a:schemeClr val="lt2"/>
              </a:solidFill>
            </a:endParaRPr>
          </a:p>
          <a:p>
            <a:endParaRPr sz="1800" dirty="0">
              <a:solidFill>
                <a:schemeClr val="accent4"/>
              </a:solidFill>
            </a:endParaRPr>
          </a:p>
          <a:p>
            <a:endParaRPr sz="1800" dirty="0">
              <a:solidFill>
                <a:schemeClr val="accent4"/>
              </a:solidFill>
            </a:endParaRPr>
          </a:p>
        </p:txBody>
      </p:sp>
      <p:graphicFrame>
        <p:nvGraphicFramePr>
          <p:cNvPr id="84" name="Google Shape;84;p15"/>
          <p:cNvGraphicFramePr/>
          <p:nvPr>
            <p:extLst>
              <p:ext uri="{D42A27DB-BD31-4B8C-83A1-F6EECF244321}">
                <p14:modId xmlns:p14="http://schemas.microsoft.com/office/powerpoint/2010/main" val="3169257492"/>
              </p:ext>
            </p:extLst>
          </p:nvPr>
        </p:nvGraphicFramePr>
        <p:xfrm>
          <a:off x="3687620" y="885863"/>
          <a:ext cx="5279779" cy="2910720"/>
        </p:xfrm>
        <a:graphic>
          <a:graphicData uri="http://schemas.openxmlformats.org/drawingml/2006/table">
            <a:tbl>
              <a:tblPr>
                <a:noFill/>
                <a:tableStyleId>{0A759C8B-8839-4D35-B6F4-4817D8993331}</a:tableStyleId>
              </a:tblPr>
              <a:tblGrid>
                <a:gridCol w="1253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1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accent4"/>
                          </a:solidFill>
                        </a:rPr>
                        <a:t>CATEGORY</a:t>
                      </a:r>
                      <a:endParaRPr sz="1400" b="1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lt2"/>
                          </a:solidFill>
                        </a:rPr>
                        <a:t>EXAMPLES</a:t>
                      </a:r>
                      <a:endParaRPr sz="1400" b="1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148847206"/>
                  </a:ext>
                </a:extLst>
              </a:tr>
              <a:tr h="563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accent4"/>
                          </a:solidFill>
                        </a:rPr>
                        <a:t>Baking</a:t>
                      </a:r>
                      <a:endParaRPr sz="130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2"/>
                          </a:solidFill>
                        </a:rPr>
                        <a:t>Flour, Sugar, Baking Powder, Baking Soda, Butter, Sprinkles, Chocolate Chips</a:t>
                      </a:r>
                      <a:endParaRPr sz="130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42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accent4"/>
                          </a:solidFill>
                        </a:rPr>
                        <a:t>Holiday</a:t>
                      </a:r>
                      <a:endParaRPr sz="130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lt2"/>
                          </a:solidFill>
                        </a:rPr>
                        <a:t>Instant Mashed Potatoes, Cornbread Mix, Canned Candied Yams, Marshmallows, French Onion Rings, Canned Cranberry Sauce, Stuffing Mix</a:t>
                      </a:r>
                      <a:endParaRPr sz="130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accent4"/>
                          </a:solidFill>
                        </a:rPr>
                        <a:t>Personal</a:t>
                      </a:r>
                      <a:endParaRPr sz="130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Sanitary Pads, Tampons, Soap, Shampoo,</a:t>
                      </a:r>
                      <a:r>
                        <a:rPr lang="en-US" sz="1300" dirty="0">
                          <a:solidFill>
                            <a:schemeClr val="lt2"/>
                          </a:solidFill>
                        </a:rPr>
                        <a:t> travel-size laundry detergent,</a:t>
                      </a: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 Conditioner, Body Wash, Toothpaste, Toothbrushes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accent4"/>
                          </a:solidFill>
                        </a:rPr>
                        <a:t>Pet Food</a:t>
                      </a:r>
                      <a:endParaRPr sz="1300">
                        <a:solidFill>
                          <a:schemeClr val="accent4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lt2"/>
                          </a:solidFill>
                        </a:rPr>
                        <a:t>Cat and Dog Food</a:t>
                      </a:r>
                      <a:endParaRPr sz="1300" dirty="0">
                        <a:solidFill>
                          <a:schemeClr val="lt2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5" name="Google Shape;85;p15"/>
          <p:cNvSpPr/>
          <p:nvPr/>
        </p:nvSpPr>
        <p:spPr>
          <a:xfrm>
            <a:off x="4474425" y="4307701"/>
            <a:ext cx="4527900" cy="718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8087626" y="4352900"/>
            <a:ext cx="787200" cy="59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87" name="Google Shape;87;p15"/>
          <p:cNvSpPr txBox="1"/>
          <p:nvPr/>
        </p:nvSpPr>
        <p:spPr>
          <a:xfrm>
            <a:off x="4535000" y="4430475"/>
            <a:ext cx="3692700" cy="5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>
                <a:solidFill>
                  <a:schemeClr val="lt2"/>
                </a:solidFill>
              </a:rPr>
              <a:t>Drop Off Information, NEXT slide 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ctrTitle"/>
          </p:nvPr>
        </p:nvSpPr>
        <p:spPr>
          <a:xfrm>
            <a:off x="-221850" y="-36350"/>
            <a:ext cx="3501600" cy="200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2781" u="sng">
                <a:solidFill>
                  <a:schemeClr val="l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Cats’ Cupboard</a:t>
            </a:r>
            <a:endParaRPr sz="2781">
              <a:solidFill>
                <a:schemeClr val="lt2"/>
              </a:solidFill>
            </a:endParaRPr>
          </a:p>
          <a:p>
            <a:pPr>
              <a:buSzPts val="990"/>
            </a:pPr>
            <a:r>
              <a:rPr lang="en" sz="2781">
                <a:solidFill>
                  <a:schemeClr val="accent4"/>
                </a:solidFill>
              </a:rPr>
              <a:t> #KindnessIsFood</a:t>
            </a:r>
            <a:endParaRPr sz="2781">
              <a:solidFill>
                <a:schemeClr val="accent4"/>
              </a:solidFill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Food &amp; Personal </a:t>
            </a:r>
            <a:endParaRPr sz="2381" i="1">
              <a:solidFill>
                <a:schemeClr val="lt2"/>
              </a:solidFill>
              <a:latin typeface="Lora"/>
              <a:ea typeface="Lora"/>
              <a:cs typeface="Lora"/>
              <a:sym typeface="Lora"/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Items Drive</a:t>
            </a:r>
            <a:r>
              <a:rPr lang="en" sz="2381">
                <a:solidFill>
                  <a:schemeClr val="lt2"/>
                </a:solidFill>
              </a:rPr>
              <a:t> </a:t>
            </a:r>
            <a:endParaRPr sz="2781">
              <a:solidFill>
                <a:schemeClr val="lt2"/>
              </a:solidFill>
            </a:endParaRPr>
          </a:p>
        </p:txBody>
      </p:sp>
      <p:sp>
        <p:nvSpPr>
          <p:cNvPr id="93" name="Google Shape;93;p16"/>
          <p:cNvSpPr txBox="1">
            <a:spLocks noGrp="1"/>
          </p:cNvSpPr>
          <p:nvPr>
            <p:ph type="ctrTitle"/>
          </p:nvPr>
        </p:nvSpPr>
        <p:spPr>
          <a:xfrm>
            <a:off x="-52324" y="2724375"/>
            <a:ext cx="4005599" cy="151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4680" dirty="0">
                <a:solidFill>
                  <a:schemeClr val="lt2"/>
                </a:solidFill>
              </a:rPr>
              <a:t> Drop Off Donations</a:t>
            </a:r>
            <a:endParaRPr sz="4680" dirty="0">
              <a:solidFill>
                <a:schemeClr val="lt2"/>
              </a:solidFill>
            </a:endParaRPr>
          </a:p>
        </p:txBody>
      </p:sp>
      <p:sp>
        <p:nvSpPr>
          <p:cNvPr id="94" name="Google Shape;94;p16"/>
          <p:cNvSpPr/>
          <p:nvPr/>
        </p:nvSpPr>
        <p:spPr>
          <a:xfrm>
            <a:off x="42025" y="2"/>
            <a:ext cx="3501490" cy="2470293"/>
          </a:xfrm>
          <a:custGeom>
            <a:avLst/>
            <a:gdLst/>
            <a:ahLst/>
            <a:cxnLst/>
            <a:rect l="l" t="t" r="r" b="b"/>
            <a:pathLst>
              <a:path w="135271" h="94738" extrusionOk="0">
                <a:moveTo>
                  <a:pt x="135271" y="0"/>
                </a:moveTo>
                <a:cubicBezTo>
                  <a:pt x="123285" y="1090"/>
                  <a:pt x="120241" y="22412"/>
                  <a:pt x="123279" y="34058"/>
                </a:cubicBezTo>
                <a:cubicBezTo>
                  <a:pt x="127569" y="50504"/>
                  <a:pt x="142785" y="74044"/>
                  <a:pt x="129515" y="84664"/>
                </a:cubicBezTo>
                <a:cubicBezTo>
                  <a:pt x="118957" y="93113"/>
                  <a:pt x="102368" y="88255"/>
                  <a:pt x="88981" y="86343"/>
                </a:cubicBezTo>
                <a:cubicBezTo>
                  <a:pt x="59488" y="82130"/>
                  <a:pt x="7831" y="65994"/>
                  <a:pt x="0" y="94738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5" name="Google Shape;95;p16"/>
          <p:cNvSpPr/>
          <p:nvPr/>
        </p:nvSpPr>
        <p:spPr>
          <a:xfrm>
            <a:off x="1876778" y="3962453"/>
            <a:ext cx="2118405" cy="874175"/>
          </a:xfrm>
          <a:custGeom>
            <a:avLst/>
            <a:gdLst/>
            <a:ahLst/>
            <a:cxnLst/>
            <a:rect l="l" t="t" r="r" b="b"/>
            <a:pathLst>
              <a:path w="114000" h="34967" extrusionOk="0">
                <a:moveTo>
                  <a:pt x="0" y="15388"/>
                </a:moveTo>
                <a:cubicBezTo>
                  <a:pt x="8783" y="21538"/>
                  <a:pt x="17257" y="29046"/>
                  <a:pt x="27582" y="31937"/>
                </a:cubicBezTo>
                <a:cubicBezTo>
                  <a:pt x="42134" y="36012"/>
                  <a:pt x="58621" y="36132"/>
                  <a:pt x="72912" y="31218"/>
                </a:cubicBezTo>
                <a:cubicBezTo>
                  <a:pt x="82196" y="28026"/>
                  <a:pt x="89254" y="20184"/>
                  <a:pt x="96417" y="13469"/>
                </a:cubicBezTo>
                <a:cubicBezTo>
                  <a:pt x="98569" y="11452"/>
                  <a:pt x="100950" y="9200"/>
                  <a:pt x="103852" y="8672"/>
                </a:cubicBezTo>
                <a:cubicBezTo>
                  <a:pt x="104324" y="8586"/>
                  <a:pt x="105026" y="9101"/>
                  <a:pt x="104811" y="8672"/>
                </a:cubicBezTo>
                <a:cubicBezTo>
                  <a:pt x="103546" y="6144"/>
                  <a:pt x="99904" y="5859"/>
                  <a:pt x="97376" y="4595"/>
                </a:cubicBezTo>
                <a:cubicBezTo>
                  <a:pt x="96104" y="3959"/>
                  <a:pt x="92503" y="2436"/>
                  <a:pt x="93059" y="2436"/>
                </a:cubicBezTo>
                <a:cubicBezTo>
                  <a:pt x="97856" y="2436"/>
                  <a:pt x="102684" y="2985"/>
                  <a:pt x="107449" y="2436"/>
                </a:cubicBezTo>
                <a:cubicBezTo>
                  <a:pt x="109617" y="2186"/>
                  <a:pt x="114525" y="-621"/>
                  <a:pt x="113925" y="1477"/>
                </a:cubicBezTo>
                <a:cubicBezTo>
                  <a:pt x="112912" y="5021"/>
                  <a:pt x="108963" y="6940"/>
                  <a:pt x="106730" y="9872"/>
                </a:cubicBezTo>
                <a:cubicBezTo>
                  <a:pt x="104578" y="12697"/>
                  <a:pt x="103725" y="16475"/>
                  <a:pt x="101214" y="18986"/>
                </a:cubicBezTo>
                <a:cubicBezTo>
                  <a:pt x="100320" y="19880"/>
                  <a:pt x="101915" y="16550"/>
                  <a:pt x="102413" y="15388"/>
                </a:cubicBezTo>
                <a:cubicBezTo>
                  <a:pt x="103612" y="12590"/>
                  <a:pt x="104220" y="9455"/>
                  <a:pt x="106010" y="6993"/>
                </a:cubicBezTo>
                <a:cubicBezTo>
                  <a:pt x="106975" y="5666"/>
                  <a:pt x="110986" y="3666"/>
                  <a:pt x="109368" y="3396"/>
                </a:cubicBezTo>
                <a:cubicBezTo>
                  <a:pt x="105248" y="2709"/>
                  <a:pt x="101073" y="4595"/>
                  <a:pt x="96896" y="4595"/>
                </a:cubicBezTo>
                <a:cubicBezTo>
                  <a:pt x="95854" y="4595"/>
                  <a:pt x="93778" y="5397"/>
                  <a:pt x="93778" y="4355"/>
                </a:cubicBezTo>
                <a:cubicBezTo>
                  <a:pt x="93778" y="2173"/>
                  <a:pt x="98095" y="3712"/>
                  <a:pt x="100254" y="3396"/>
                </a:cubicBezTo>
                <a:cubicBezTo>
                  <a:pt x="104476" y="2778"/>
                  <a:pt x="108911" y="-1393"/>
                  <a:pt x="112726" y="518"/>
                </a:cubicBezTo>
                <a:cubicBezTo>
                  <a:pt x="112753" y="531"/>
                  <a:pt x="111977" y="1760"/>
                  <a:pt x="111047" y="3156"/>
                </a:cubicBezTo>
                <a:cubicBezTo>
                  <a:pt x="107973" y="7767"/>
                  <a:pt x="104957" y="12650"/>
                  <a:pt x="103612" y="1802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6" name="Google Shape;96;p16"/>
          <p:cNvSpPr txBox="1"/>
          <p:nvPr/>
        </p:nvSpPr>
        <p:spPr>
          <a:xfrm>
            <a:off x="3890270" y="811828"/>
            <a:ext cx="5211705" cy="4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200" dirty="0"/>
              <a:t>📍 </a:t>
            </a:r>
            <a:r>
              <a:rPr lang="en-US" sz="3200" dirty="0">
                <a:solidFill>
                  <a:schemeClr val="bg1"/>
                </a:solidFill>
              </a:rPr>
              <a:t>Drop-off location: Schoonover Lobby</a:t>
            </a:r>
          </a:p>
          <a:p>
            <a:br>
              <a:rPr lang="en-US" sz="3200" dirty="0"/>
            </a:br>
            <a:r>
              <a:rPr lang="en-US" sz="3200" dirty="0"/>
              <a:t>🗓️ </a:t>
            </a:r>
            <a:r>
              <a:rPr lang="en-US" sz="3200" dirty="0">
                <a:solidFill>
                  <a:schemeClr val="bg1"/>
                </a:solidFill>
              </a:rPr>
              <a:t>Campaign runs through December 15</a:t>
            </a:r>
            <a:r>
              <a:rPr lang="en-US" sz="3200" baseline="30000" dirty="0">
                <a:solidFill>
                  <a:schemeClr val="bg1"/>
                </a:solidFill>
              </a:rPr>
              <a:t>th</a:t>
            </a:r>
            <a:r>
              <a:rPr lang="en-US" sz="3200" dirty="0">
                <a:solidFill>
                  <a:schemeClr val="bg1"/>
                </a:solidFill>
              </a:rPr>
              <a:t>, 2025</a:t>
            </a:r>
            <a:endParaRPr lang="en" sz="3100" dirty="0">
              <a:solidFill>
                <a:schemeClr val="bg1"/>
              </a:solidFill>
            </a:endParaRPr>
          </a:p>
          <a:p>
            <a:endParaRPr lang="en" sz="3100" dirty="0">
              <a:solidFill>
                <a:schemeClr val="lt2"/>
              </a:solidFill>
            </a:endParaRPr>
          </a:p>
          <a:p>
            <a:endParaRPr lang="en" sz="1800" dirty="0">
              <a:solidFill>
                <a:schemeClr val="accent4"/>
              </a:solidFill>
            </a:endParaRPr>
          </a:p>
          <a:p>
            <a:endParaRPr lang="en" sz="1800" dirty="0">
              <a:solidFill>
                <a:schemeClr val="accent4"/>
              </a:solidFill>
            </a:endParaRPr>
          </a:p>
          <a:p>
            <a:endParaRPr lang="en-US" sz="1800" dirty="0">
              <a:solidFill>
                <a:schemeClr val="accent4"/>
              </a:solidFill>
            </a:endParaRPr>
          </a:p>
        </p:txBody>
      </p:sp>
      <p:sp>
        <p:nvSpPr>
          <p:cNvPr id="97" name="Google Shape;97;p16"/>
          <p:cNvSpPr/>
          <p:nvPr/>
        </p:nvSpPr>
        <p:spPr>
          <a:xfrm>
            <a:off x="4082879" y="4274325"/>
            <a:ext cx="4931400" cy="718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98" name="Google Shape;98;p16"/>
          <p:cNvSpPr/>
          <p:nvPr/>
        </p:nvSpPr>
        <p:spPr>
          <a:xfrm>
            <a:off x="8087626" y="4352900"/>
            <a:ext cx="787200" cy="590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/>
          </a:p>
        </p:txBody>
      </p:sp>
      <p:sp>
        <p:nvSpPr>
          <p:cNvPr id="99" name="Google Shape;99;p16"/>
          <p:cNvSpPr txBox="1"/>
          <p:nvPr/>
        </p:nvSpPr>
        <p:spPr>
          <a:xfrm>
            <a:off x="4756959" y="4399540"/>
            <a:ext cx="3107665" cy="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800" dirty="0">
                <a:solidFill>
                  <a:schemeClr val="lt2"/>
                </a:solidFill>
              </a:rPr>
              <a:t>Other ways to support</a:t>
            </a:r>
            <a:endParaRPr sz="1800" dirty="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7;p14">
            <a:extLst>
              <a:ext uri="{FF2B5EF4-FFF2-40B4-BE49-F238E27FC236}">
                <a16:creationId xmlns:a16="http://schemas.microsoft.com/office/drawing/2014/main" id="{71C28815-2DD4-5339-60F3-C02067B90696}"/>
              </a:ext>
            </a:extLst>
          </p:cNvPr>
          <p:cNvSpPr txBox="1">
            <a:spLocks/>
          </p:cNvSpPr>
          <p:nvPr/>
        </p:nvSpPr>
        <p:spPr>
          <a:xfrm>
            <a:off x="-221850" y="-27708"/>
            <a:ext cx="3501600" cy="20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990"/>
            </a:pPr>
            <a:r>
              <a:rPr lang="en-US" sz="2781" u="sng">
                <a:solidFill>
                  <a:schemeClr val="l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Cats’ Cupboard</a:t>
            </a:r>
            <a:endParaRPr lang="en-US" sz="2781">
              <a:solidFill>
                <a:schemeClr val="lt2"/>
              </a:solidFill>
            </a:endParaRPr>
          </a:p>
          <a:p>
            <a:pPr>
              <a:buSzPts val="990"/>
            </a:pPr>
            <a:r>
              <a:rPr lang="en-US" sz="2781">
                <a:solidFill>
                  <a:schemeClr val="accent4"/>
                </a:solidFill>
              </a:rPr>
              <a:t> #KindnessIsFood</a:t>
            </a:r>
          </a:p>
          <a:p>
            <a:pPr>
              <a:buSzPts val="990"/>
            </a:pPr>
            <a:r>
              <a:rPr lang="en-US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Food &amp; Personal </a:t>
            </a:r>
          </a:p>
          <a:p>
            <a:pPr>
              <a:buSzPts val="990"/>
            </a:pPr>
            <a:r>
              <a:rPr lang="en-US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Items Drive</a:t>
            </a:r>
            <a:r>
              <a:rPr lang="en-US" sz="2381">
                <a:solidFill>
                  <a:schemeClr val="lt2"/>
                </a:solidFill>
              </a:rPr>
              <a:t> </a:t>
            </a:r>
            <a:endParaRPr lang="en-US" sz="2781">
              <a:solidFill>
                <a:schemeClr val="lt2"/>
              </a:solidFill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-52324" y="2571975"/>
            <a:ext cx="4005599" cy="151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4680">
                <a:solidFill>
                  <a:schemeClr val="lt2"/>
                </a:solidFill>
              </a:rPr>
              <a:t>How to support us?</a:t>
            </a:r>
            <a:endParaRPr sz="4680">
              <a:solidFill>
                <a:schemeClr val="lt2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7804" y="20537"/>
            <a:ext cx="3275627" cy="2343673"/>
          </a:xfrm>
          <a:custGeom>
            <a:avLst/>
            <a:gdLst/>
            <a:ahLst/>
            <a:cxnLst/>
            <a:rect l="l" t="t" r="r" b="b"/>
            <a:pathLst>
              <a:path w="135271" h="94738" extrusionOk="0">
                <a:moveTo>
                  <a:pt x="135271" y="0"/>
                </a:moveTo>
                <a:cubicBezTo>
                  <a:pt x="123285" y="1090"/>
                  <a:pt x="120241" y="22412"/>
                  <a:pt x="123279" y="34058"/>
                </a:cubicBezTo>
                <a:cubicBezTo>
                  <a:pt x="127569" y="50504"/>
                  <a:pt x="142785" y="74044"/>
                  <a:pt x="129515" y="84664"/>
                </a:cubicBezTo>
                <a:cubicBezTo>
                  <a:pt x="118957" y="93113"/>
                  <a:pt x="102368" y="88255"/>
                  <a:pt x="88981" y="86343"/>
                </a:cubicBezTo>
                <a:cubicBezTo>
                  <a:pt x="59488" y="82130"/>
                  <a:pt x="7831" y="65994"/>
                  <a:pt x="0" y="94738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Google Shape;58;p13"/>
          <p:cNvSpPr/>
          <p:nvPr/>
        </p:nvSpPr>
        <p:spPr>
          <a:xfrm>
            <a:off x="1876778" y="3962453"/>
            <a:ext cx="2118405" cy="874175"/>
          </a:xfrm>
          <a:custGeom>
            <a:avLst/>
            <a:gdLst/>
            <a:ahLst/>
            <a:cxnLst/>
            <a:rect l="l" t="t" r="r" b="b"/>
            <a:pathLst>
              <a:path w="114000" h="34967" extrusionOk="0">
                <a:moveTo>
                  <a:pt x="0" y="15388"/>
                </a:moveTo>
                <a:cubicBezTo>
                  <a:pt x="8783" y="21538"/>
                  <a:pt x="17257" y="29046"/>
                  <a:pt x="27582" y="31937"/>
                </a:cubicBezTo>
                <a:cubicBezTo>
                  <a:pt x="42134" y="36012"/>
                  <a:pt x="58621" y="36132"/>
                  <a:pt x="72912" y="31218"/>
                </a:cubicBezTo>
                <a:cubicBezTo>
                  <a:pt x="82196" y="28026"/>
                  <a:pt x="89254" y="20184"/>
                  <a:pt x="96417" y="13469"/>
                </a:cubicBezTo>
                <a:cubicBezTo>
                  <a:pt x="98569" y="11452"/>
                  <a:pt x="100950" y="9200"/>
                  <a:pt x="103852" y="8672"/>
                </a:cubicBezTo>
                <a:cubicBezTo>
                  <a:pt x="104324" y="8586"/>
                  <a:pt x="105026" y="9101"/>
                  <a:pt x="104811" y="8672"/>
                </a:cubicBezTo>
                <a:cubicBezTo>
                  <a:pt x="103546" y="6144"/>
                  <a:pt x="99904" y="5859"/>
                  <a:pt x="97376" y="4595"/>
                </a:cubicBezTo>
                <a:cubicBezTo>
                  <a:pt x="96104" y="3959"/>
                  <a:pt x="92503" y="2436"/>
                  <a:pt x="93059" y="2436"/>
                </a:cubicBezTo>
                <a:cubicBezTo>
                  <a:pt x="97856" y="2436"/>
                  <a:pt x="102684" y="2985"/>
                  <a:pt x="107449" y="2436"/>
                </a:cubicBezTo>
                <a:cubicBezTo>
                  <a:pt x="109617" y="2186"/>
                  <a:pt x="114525" y="-621"/>
                  <a:pt x="113925" y="1477"/>
                </a:cubicBezTo>
                <a:cubicBezTo>
                  <a:pt x="112912" y="5021"/>
                  <a:pt x="108963" y="6940"/>
                  <a:pt x="106730" y="9872"/>
                </a:cubicBezTo>
                <a:cubicBezTo>
                  <a:pt x="104578" y="12697"/>
                  <a:pt x="103725" y="16475"/>
                  <a:pt x="101214" y="18986"/>
                </a:cubicBezTo>
                <a:cubicBezTo>
                  <a:pt x="100320" y="19880"/>
                  <a:pt x="101915" y="16550"/>
                  <a:pt x="102413" y="15388"/>
                </a:cubicBezTo>
                <a:cubicBezTo>
                  <a:pt x="103612" y="12590"/>
                  <a:pt x="104220" y="9455"/>
                  <a:pt x="106010" y="6993"/>
                </a:cubicBezTo>
                <a:cubicBezTo>
                  <a:pt x="106975" y="5666"/>
                  <a:pt x="110986" y="3666"/>
                  <a:pt x="109368" y="3396"/>
                </a:cubicBezTo>
                <a:cubicBezTo>
                  <a:pt x="105248" y="2709"/>
                  <a:pt x="101073" y="4595"/>
                  <a:pt x="96896" y="4595"/>
                </a:cubicBezTo>
                <a:cubicBezTo>
                  <a:pt x="95854" y="4595"/>
                  <a:pt x="93778" y="5397"/>
                  <a:pt x="93778" y="4355"/>
                </a:cubicBezTo>
                <a:cubicBezTo>
                  <a:pt x="93778" y="2173"/>
                  <a:pt x="98095" y="3712"/>
                  <a:pt x="100254" y="3396"/>
                </a:cubicBezTo>
                <a:cubicBezTo>
                  <a:pt x="104476" y="2778"/>
                  <a:pt x="108911" y="-1393"/>
                  <a:pt x="112726" y="518"/>
                </a:cubicBezTo>
                <a:cubicBezTo>
                  <a:pt x="112753" y="531"/>
                  <a:pt x="111977" y="1760"/>
                  <a:pt x="111047" y="3156"/>
                </a:cubicBezTo>
                <a:cubicBezTo>
                  <a:pt x="107973" y="7767"/>
                  <a:pt x="104957" y="12650"/>
                  <a:pt x="103612" y="1802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" name="Google Shape;59;p13"/>
          <p:cNvSpPr txBox="1"/>
          <p:nvPr/>
        </p:nvSpPr>
        <p:spPr>
          <a:xfrm rot="-10800000" flipV="1">
            <a:off x="4340738" y="20537"/>
            <a:ext cx="4749000" cy="4413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11" indent="-419110">
              <a:buClr>
                <a:schemeClr val="accent4"/>
              </a:buClr>
              <a:buSzPts val="3000"/>
              <a:buAutoNum type="arabicPeriod"/>
            </a:pPr>
            <a:r>
              <a:rPr lang="en" sz="3000" b="1" dirty="0">
                <a:solidFill>
                  <a:schemeClr val="accent4"/>
                </a:solidFill>
              </a:rPr>
              <a:t>Amazon Wishlist</a:t>
            </a:r>
            <a:endParaRPr sz="3000" b="1" dirty="0">
              <a:solidFill>
                <a:schemeClr val="accent4"/>
              </a:solidFill>
            </a:endParaRPr>
          </a:p>
          <a:p>
            <a:pPr>
              <a:lnSpc>
                <a:spcPct val="115000"/>
              </a:lnSpc>
            </a:pPr>
            <a:r>
              <a:rPr lang="en" sz="1800" dirty="0">
                <a:solidFill>
                  <a:schemeClr val="lt2"/>
                </a:solidFill>
              </a:rPr>
              <a:t>         CLICK HERE: </a:t>
            </a:r>
            <a:r>
              <a:rPr lang="en" sz="1800" u="sng" dirty="0">
                <a:solidFill>
                  <a:schemeClr val="lt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www.Amazon.com</a:t>
            </a:r>
            <a:endParaRPr sz="1800" dirty="0">
              <a:solidFill>
                <a:schemeClr val="lt2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14999"/>
              </a:lnSpc>
            </a:pPr>
            <a:r>
              <a:rPr lang="en" sz="1100" dirty="0">
                <a:solidFill>
                  <a:schemeClr val="lt2"/>
                </a:solidFill>
              </a:rPr>
              <a:t>https://www.amazon.com/hz/wishlist/ls/3JKSBSZZGBAD?ref_=wl_share</a:t>
            </a:r>
          </a:p>
          <a:p>
            <a:pPr marL="38101">
              <a:lnSpc>
                <a:spcPct val="115000"/>
              </a:lnSpc>
              <a:buClr>
                <a:schemeClr val="accent4"/>
              </a:buClr>
              <a:buSzPts val="3000"/>
            </a:pPr>
            <a:r>
              <a:rPr lang="en" sz="3000" b="1" dirty="0">
                <a:solidFill>
                  <a:schemeClr val="accent4"/>
                </a:solidFill>
              </a:rPr>
              <a:t>2. Gift Cards</a:t>
            </a:r>
            <a:endParaRPr sz="3000" b="1" dirty="0">
              <a:solidFill>
                <a:schemeClr val="accent4"/>
              </a:solidFill>
            </a:endParaRPr>
          </a:p>
          <a:p>
            <a:r>
              <a:rPr lang="en" sz="1800" dirty="0">
                <a:solidFill>
                  <a:schemeClr val="accent4"/>
                </a:solidFill>
              </a:rPr>
              <a:t>    </a:t>
            </a:r>
            <a:r>
              <a:rPr lang="en" sz="1800" dirty="0">
                <a:solidFill>
                  <a:schemeClr val="lt2"/>
                </a:solidFill>
              </a:rPr>
              <a:t>   Purchase in-store gift cards</a:t>
            </a:r>
            <a:endParaRPr sz="1800" dirty="0">
              <a:solidFill>
                <a:schemeClr val="lt2"/>
              </a:solidFill>
            </a:endParaRPr>
          </a:p>
          <a:p>
            <a:pPr marL="914422" indent="-342908">
              <a:buClr>
                <a:schemeClr val="lt2"/>
              </a:buClr>
              <a:buSzPts val="1800"/>
              <a:buChar char="●"/>
            </a:pPr>
            <a:r>
              <a:rPr lang="en" sz="1800" dirty="0">
                <a:solidFill>
                  <a:schemeClr val="lt2"/>
                </a:solidFill>
              </a:rPr>
              <a:t>Aldi </a:t>
            </a:r>
            <a:endParaRPr sz="1800" dirty="0">
              <a:solidFill>
                <a:schemeClr val="lt2"/>
              </a:solidFill>
            </a:endParaRPr>
          </a:p>
          <a:p>
            <a:pPr marL="914422" indent="-342908">
              <a:buClr>
                <a:schemeClr val="lt2"/>
              </a:buClr>
              <a:buSzPts val="1800"/>
              <a:buChar char="●"/>
            </a:pPr>
            <a:r>
              <a:rPr lang="en" sz="1800" dirty="0">
                <a:solidFill>
                  <a:schemeClr val="lt2"/>
                </a:solidFill>
              </a:rPr>
              <a:t>Seamans</a:t>
            </a:r>
            <a:endParaRPr sz="1800" dirty="0">
              <a:solidFill>
                <a:schemeClr val="lt2"/>
              </a:solidFill>
            </a:endParaRPr>
          </a:p>
          <a:p>
            <a:r>
              <a:rPr lang="en" sz="1800" dirty="0">
                <a:solidFill>
                  <a:schemeClr val="lt2"/>
                </a:solidFill>
              </a:rPr>
              <a:t>       Purchase e-gift cards </a:t>
            </a:r>
            <a:endParaRPr sz="1800" dirty="0">
              <a:solidFill>
                <a:schemeClr val="lt2"/>
              </a:solidFill>
            </a:endParaRPr>
          </a:p>
          <a:p>
            <a:pPr marL="457211">
              <a:lnSpc>
                <a:spcPct val="115000"/>
              </a:lnSpc>
            </a:pPr>
            <a:r>
              <a:rPr lang="en" sz="1800" dirty="0">
                <a:solidFill>
                  <a:schemeClr val="lt2"/>
                </a:solidFill>
              </a:rPr>
              <a:t>  CLICK: </a:t>
            </a:r>
            <a:r>
              <a:rPr lang="en" sz="1800" u="sng" dirty="0">
                <a:solidFill>
                  <a:schemeClr val="lt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Kroger Gift Cards</a:t>
            </a:r>
            <a:endParaRPr sz="1800" dirty="0">
              <a:solidFill>
                <a:schemeClr val="lt2"/>
              </a:solidFill>
            </a:endParaRPr>
          </a:p>
          <a:p>
            <a:pPr marL="457211">
              <a:lnSpc>
                <a:spcPct val="115000"/>
              </a:lnSpc>
            </a:pPr>
            <a:r>
              <a:rPr lang="en" dirty="0">
                <a:solidFill>
                  <a:schemeClr val="lt2"/>
                </a:solidFill>
              </a:rPr>
              <a:t>   (use email: foodpantry@ohio.edu)</a:t>
            </a:r>
            <a:endParaRPr dirty="0">
              <a:solidFill>
                <a:schemeClr val="lt2"/>
              </a:solidFill>
            </a:endParaRPr>
          </a:p>
          <a:p>
            <a:pPr marL="38101">
              <a:lnSpc>
                <a:spcPct val="115000"/>
              </a:lnSpc>
              <a:buClr>
                <a:schemeClr val="accent4"/>
              </a:buClr>
              <a:buSzPts val="3000"/>
            </a:pPr>
            <a:r>
              <a:rPr lang="en" sz="3000" b="1" dirty="0">
                <a:solidFill>
                  <a:schemeClr val="accent4"/>
                </a:solidFill>
              </a:rPr>
              <a:t>3. $$$ Donations</a:t>
            </a:r>
            <a:endParaRPr sz="3000" b="1" dirty="0">
              <a:solidFill>
                <a:schemeClr val="accent4"/>
              </a:solidFill>
            </a:endParaRPr>
          </a:p>
          <a:p>
            <a:pPr>
              <a:lnSpc>
                <a:spcPct val="115000"/>
              </a:lnSpc>
            </a:pPr>
            <a:r>
              <a:rPr lang="en" sz="1800" dirty="0">
                <a:solidFill>
                  <a:schemeClr val="lt2"/>
                </a:solidFill>
              </a:rPr>
              <a:t>         CLICK: </a:t>
            </a:r>
            <a:r>
              <a:rPr lang="en" sz="1800" u="sng" dirty="0">
                <a:solidFill>
                  <a:schemeClr val="lt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Cat's Cupboard Donations</a:t>
            </a:r>
            <a:endParaRPr sz="1800" dirty="0">
              <a:solidFill>
                <a:schemeClr val="lt2"/>
              </a:solidFill>
            </a:endParaRPr>
          </a:p>
          <a:p>
            <a:pPr marL="38101">
              <a:lnSpc>
                <a:spcPct val="115000"/>
              </a:lnSpc>
              <a:buClr>
                <a:schemeClr val="accent4"/>
              </a:buClr>
              <a:buSzPts val="3000"/>
            </a:pPr>
            <a:r>
              <a:rPr lang="en" sz="3000" b="1" dirty="0">
                <a:solidFill>
                  <a:schemeClr val="accent4"/>
                </a:solidFill>
              </a:rPr>
              <a:t>4. Items to Drop Off</a:t>
            </a:r>
            <a:endParaRPr sz="3000" dirty="0">
              <a:solidFill>
                <a:schemeClr val="accent4"/>
              </a:solidFill>
            </a:endParaRPr>
          </a:p>
          <a:p>
            <a:r>
              <a:rPr lang="en" sz="1800" dirty="0">
                <a:solidFill>
                  <a:schemeClr val="lt2"/>
                </a:solidFill>
              </a:rPr>
              <a:t>     </a:t>
            </a:r>
            <a:endParaRPr sz="1800" dirty="0">
              <a:solidFill>
                <a:schemeClr val="lt2"/>
              </a:solidFill>
            </a:endParaRPr>
          </a:p>
          <a:p>
            <a:endParaRPr sz="1800" dirty="0">
              <a:solidFill>
                <a:schemeClr val="accent4"/>
              </a:solidFill>
            </a:endParaRPr>
          </a:p>
          <a:p>
            <a:endParaRPr sz="18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>
            <a:spLocks noGrp="1"/>
          </p:cNvSpPr>
          <p:nvPr>
            <p:ph type="ctrTitle"/>
          </p:nvPr>
        </p:nvSpPr>
        <p:spPr>
          <a:xfrm>
            <a:off x="-221850" y="-36350"/>
            <a:ext cx="3501600" cy="200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2781" u="sng">
                <a:solidFill>
                  <a:schemeClr val="l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Cats’ Cupboard</a:t>
            </a:r>
            <a:endParaRPr sz="2781">
              <a:solidFill>
                <a:schemeClr val="lt2"/>
              </a:solidFill>
            </a:endParaRPr>
          </a:p>
          <a:p>
            <a:pPr>
              <a:buSzPts val="990"/>
            </a:pPr>
            <a:r>
              <a:rPr lang="en" sz="2781">
                <a:solidFill>
                  <a:schemeClr val="accent4"/>
                </a:solidFill>
              </a:rPr>
              <a:t> #KindnessIsFood</a:t>
            </a:r>
            <a:endParaRPr sz="2781">
              <a:solidFill>
                <a:schemeClr val="accent4"/>
              </a:solidFill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Food &amp; Personal </a:t>
            </a:r>
            <a:endParaRPr sz="2381" i="1">
              <a:solidFill>
                <a:schemeClr val="lt2"/>
              </a:solidFill>
              <a:latin typeface="Lora"/>
              <a:ea typeface="Lora"/>
              <a:cs typeface="Lora"/>
              <a:sym typeface="Lora"/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Items Drive</a:t>
            </a:r>
            <a:r>
              <a:rPr lang="en" sz="2381">
                <a:solidFill>
                  <a:schemeClr val="lt2"/>
                </a:solidFill>
              </a:rPr>
              <a:t> </a:t>
            </a:r>
            <a:endParaRPr sz="2781">
              <a:solidFill>
                <a:schemeClr val="lt2"/>
              </a:solidFill>
            </a:endParaRPr>
          </a:p>
        </p:txBody>
      </p:sp>
      <p:sp>
        <p:nvSpPr>
          <p:cNvPr id="105" name="Google Shape;105;p17"/>
          <p:cNvSpPr txBox="1">
            <a:spLocks noGrp="1"/>
          </p:cNvSpPr>
          <p:nvPr>
            <p:ph type="ctrTitle"/>
          </p:nvPr>
        </p:nvSpPr>
        <p:spPr>
          <a:xfrm>
            <a:off x="-52324" y="2724375"/>
            <a:ext cx="4005599" cy="151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4680">
                <a:solidFill>
                  <a:schemeClr val="lt2"/>
                </a:solidFill>
              </a:rPr>
              <a:t> Sign up details?</a:t>
            </a:r>
            <a:endParaRPr sz="4680">
              <a:solidFill>
                <a:schemeClr val="lt2"/>
              </a:solidFill>
            </a:endParaRPr>
          </a:p>
        </p:txBody>
      </p:sp>
      <p:sp>
        <p:nvSpPr>
          <p:cNvPr id="106" name="Google Shape;106;p17"/>
          <p:cNvSpPr/>
          <p:nvPr/>
        </p:nvSpPr>
        <p:spPr>
          <a:xfrm>
            <a:off x="42025" y="2"/>
            <a:ext cx="3501490" cy="2470293"/>
          </a:xfrm>
          <a:custGeom>
            <a:avLst/>
            <a:gdLst/>
            <a:ahLst/>
            <a:cxnLst/>
            <a:rect l="l" t="t" r="r" b="b"/>
            <a:pathLst>
              <a:path w="135271" h="94738" extrusionOk="0">
                <a:moveTo>
                  <a:pt x="135271" y="0"/>
                </a:moveTo>
                <a:cubicBezTo>
                  <a:pt x="123285" y="1090"/>
                  <a:pt x="120241" y="22412"/>
                  <a:pt x="123279" y="34058"/>
                </a:cubicBezTo>
                <a:cubicBezTo>
                  <a:pt x="127569" y="50504"/>
                  <a:pt x="142785" y="74044"/>
                  <a:pt x="129515" y="84664"/>
                </a:cubicBezTo>
                <a:cubicBezTo>
                  <a:pt x="118957" y="93113"/>
                  <a:pt x="102368" y="88255"/>
                  <a:pt x="88981" y="86343"/>
                </a:cubicBezTo>
                <a:cubicBezTo>
                  <a:pt x="59488" y="82130"/>
                  <a:pt x="7831" y="65994"/>
                  <a:pt x="0" y="94738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Google Shape;107;p17"/>
          <p:cNvSpPr/>
          <p:nvPr/>
        </p:nvSpPr>
        <p:spPr>
          <a:xfrm>
            <a:off x="1788228" y="3800078"/>
            <a:ext cx="2118405" cy="874175"/>
          </a:xfrm>
          <a:custGeom>
            <a:avLst/>
            <a:gdLst/>
            <a:ahLst/>
            <a:cxnLst/>
            <a:rect l="l" t="t" r="r" b="b"/>
            <a:pathLst>
              <a:path w="114000" h="34967" extrusionOk="0">
                <a:moveTo>
                  <a:pt x="0" y="15388"/>
                </a:moveTo>
                <a:cubicBezTo>
                  <a:pt x="8783" y="21538"/>
                  <a:pt x="17257" y="29046"/>
                  <a:pt x="27582" y="31937"/>
                </a:cubicBezTo>
                <a:cubicBezTo>
                  <a:pt x="42134" y="36012"/>
                  <a:pt x="58621" y="36132"/>
                  <a:pt x="72912" y="31218"/>
                </a:cubicBezTo>
                <a:cubicBezTo>
                  <a:pt x="82196" y="28026"/>
                  <a:pt x="89254" y="20184"/>
                  <a:pt x="96417" y="13469"/>
                </a:cubicBezTo>
                <a:cubicBezTo>
                  <a:pt x="98569" y="11452"/>
                  <a:pt x="100950" y="9200"/>
                  <a:pt x="103852" y="8672"/>
                </a:cubicBezTo>
                <a:cubicBezTo>
                  <a:pt x="104324" y="8586"/>
                  <a:pt x="105026" y="9101"/>
                  <a:pt x="104811" y="8672"/>
                </a:cubicBezTo>
                <a:cubicBezTo>
                  <a:pt x="103546" y="6144"/>
                  <a:pt x="99904" y="5859"/>
                  <a:pt x="97376" y="4595"/>
                </a:cubicBezTo>
                <a:cubicBezTo>
                  <a:pt x="96104" y="3959"/>
                  <a:pt x="92503" y="2436"/>
                  <a:pt x="93059" y="2436"/>
                </a:cubicBezTo>
                <a:cubicBezTo>
                  <a:pt x="97856" y="2436"/>
                  <a:pt x="102684" y="2985"/>
                  <a:pt x="107449" y="2436"/>
                </a:cubicBezTo>
                <a:cubicBezTo>
                  <a:pt x="109617" y="2186"/>
                  <a:pt x="114525" y="-621"/>
                  <a:pt x="113925" y="1477"/>
                </a:cubicBezTo>
                <a:cubicBezTo>
                  <a:pt x="112912" y="5021"/>
                  <a:pt x="108963" y="6940"/>
                  <a:pt x="106730" y="9872"/>
                </a:cubicBezTo>
                <a:cubicBezTo>
                  <a:pt x="104578" y="12697"/>
                  <a:pt x="103725" y="16475"/>
                  <a:pt x="101214" y="18986"/>
                </a:cubicBezTo>
                <a:cubicBezTo>
                  <a:pt x="100320" y="19880"/>
                  <a:pt x="101915" y="16550"/>
                  <a:pt x="102413" y="15388"/>
                </a:cubicBezTo>
                <a:cubicBezTo>
                  <a:pt x="103612" y="12590"/>
                  <a:pt x="104220" y="9455"/>
                  <a:pt x="106010" y="6993"/>
                </a:cubicBezTo>
                <a:cubicBezTo>
                  <a:pt x="106975" y="5666"/>
                  <a:pt x="110986" y="3666"/>
                  <a:pt x="109368" y="3396"/>
                </a:cubicBezTo>
                <a:cubicBezTo>
                  <a:pt x="105248" y="2709"/>
                  <a:pt x="101073" y="4595"/>
                  <a:pt x="96896" y="4595"/>
                </a:cubicBezTo>
                <a:cubicBezTo>
                  <a:pt x="95854" y="4595"/>
                  <a:pt x="93778" y="5397"/>
                  <a:pt x="93778" y="4355"/>
                </a:cubicBezTo>
                <a:cubicBezTo>
                  <a:pt x="93778" y="2173"/>
                  <a:pt x="98095" y="3712"/>
                  <a:pt x="100254" y="3396"/>
                </a:cubicBezTo>
                <a:cubicBezTo>
                  <a:pt x="104476" y="2778"/>
                  <a:pt x="108911" y="-1393"/>
                  <a:pt x="112726" y="518"/>
                </a:cubicBezTo>
                <a:cubicBezTo>
                  <a:pt x="112753" y="531"/>
                  <a:pt x="111977" y="1760"/>
                  <a:pt x="111047" y="3156"/>
                </a:cubicBezTo>
                <a:cubicBezTo>
                  <a:pt x="107973" y="7767"/>
                  <a:pt x="104957" y="12650"/>
                  <a:pt x="103612" y="1802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8" name="Google Shape;108;p17"/>
          <p:cNvSpPr txBox="1"/>
          <p:nvPr/>
        </p:nvSpPr>
        <p:spPr>
          <a:xfrm>
            <a:off x="3995104" y="1926911"/>
            <a:ext cx="5293099" cy="2413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11" indent="-425460">
              <a:buClr>
                <a:schemeClr val="accent4"/>
              </a:buClr>
              <a:buSzPts val="3100"/>
              <a:buChar char="●"/>
            </a:pPr>
            <a:r>
              <a:rPr lang="en-US" b="1" dirty="0">
                <a:solidFill>
                  <a:srgbClr val="FFC000"/>
                </a:solidFill>
              </a:rPr>
              <a:t>For More Information, click</a:t>
            </a:r>
            <a:r>
              <a:rPr lang="en-US" dirty="0">
                <a:solidFill>
                  <a:srgbClr val="FFC000"/>
                </a:solidFill>
              </a:rPr>
              <a:t>  </a:t>
            </a:r>
            <a:r>
              <a:rPr lang="en-US" dirty="0">
                <a:solidFill>
                  <a:srgbClr val="FFC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en-US" b="1" dirty="0">
              <a:solidFill>
                <a:srgbClr val="FFC000"/>
              </a:solidFill>
            </a:endParaRPr>
          </a:p>
          <a:p>
            <a:pPr marL="31751"/>
            <a:r>
              <a:rPr lang="en-US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https://www.ohio.edu/student-affairs/dean-of-students/basic-needs-programs/food-assistance#cats-cupboard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31751">
              <a:buSzPts val="3100"/>
            </a:pPr>
            <a:endParaRPr lang="en-US" dirty="0">
              <a:solidFill>
                <a:schemeClr val="bg1"/>
              </a:solidFill>
            </a:endParaRPr>
          </a:p>
          <a:p>
            <a:pPr marL="31751">
              <a:buSzPts val="3100"/>
            </a:pPr>
            <a:endParaRPr lang="en-US" dirty="0">
              <a:solidFill>
                <a:schemeClr val="bg1"/>
              </a:solidFill>
            </a:endParaRPr>
          </a:p>
          <a:p>
            <a:pPr marL="457211" indent="-425460">
              <a:buClr>
                <a:schemeClr val="accent4"/>
              </a:buClr>
              <a:buSzPts val="3100"/>
              <a:buChar char="●"/>
            </a:pPr>
            <a:r>
              <a:rPr lang="en" b="1" dirty="0">
                <a:solidFill>
                  <a:schemeClr val="accent4"/>
                </a:solidFill>
              </a:rPr>
              <a:t>Register now online </a:t>
            </a:r>
            <a:endParaRPr b="1" dirty="0">
              <a:solidFill>
                <a:schemeClr val="accent4"/>
              </a:solidFill>
            </a:endParaRPr>
          </a:p>
          <a:p>
            <a:r>
              <a:rPr lang="en" u="sng" dirty="0">
                <a:solidFill>
                  <a:schemeClr val="lt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https://app.pantrysoft.com/login/ohiouniversity</a:t>
            </a:r>
            <a:endParaRPr dirty="0">
              <a:solidFill>
                <a:schemeClr val="lt2"/>
              </a:solidFill>
            </a:endParaRPr>
          </a:p>
          <a:p>
            <a:endParaRPr sz="1800" dirty="0">
              <a:solidFill>
                <a:schemeClr val="accent4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922CCC-B6F9-3EBA-4CFC-4578C9C0F7B4}"/>
              </a:ext>
            </a:extLst>
          </p:cNvPr>
          <p:cNvSpPr txBox="1"/>
          <p:nvPr/>
        </p:nvSpPr>
        <p:spPr>
          <a:xfrm>
            <a:off x="3639769" y="418230"/>
            <a:ext cx="46838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Do you know someone in need?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ctrTitle"/>
          </p:nvPr>
        </p:nvSpPr>
        <p:spPr>
          <a:xfrm>
            <a:off x="-221850" y="-36350"/>
            <a:ext cx="3501600" cy="200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2781" u="sng">
                <a:solidFill>
                  <a:schemeClr val="l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Cats’ Cupboard</a:t>
            </a:r>
            <a:endParaRPr sz="2781">
              <a:solidFill>
                <a:schemeClr val="lt2"/>
              </a:solidFill>
            </a:endParaRPr>
          </a:p>
          <a:p>
            <a:pPr>
              <a:buSzPts val="990"/>
            </a:pPr>
            <a:r>
              <a:rPr lang="en" sz="2781">
                <a:solidFill>
                  <a:schemeClr val="accent4"/>
                </a:solidFill>
              </a:rPr>
              <a:t> #KindnessIsFood</a:t>
            </a:r>
            <a:endParaRPr sz="2781">
              <a:solidFill>
                <a:schemeClr val="accent4"/>
              </a:solidFill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Food &amp; Personal </a:t>
            </a:r>
            <a:endParaRPr sz="2381" i="1">
              <a:solidFill>
                <a:schemeClr val="lt2"/>
              </a:solidFill>
              <a:latin typeface="Lora"/>
              <a:ea typeface="Lora"/>
              <a:cs typeface="Lora"/>
              <a:sym typeface="Lora"/>
            </a:endParaRPr>
          </a:p>
          <a:p>
            <a:pPr>
              <a:buSzPts val="990"/>
            </a:pPr>
            <a:r>
              <a:rPr lang="en" sz="2381" i="1">
                <a:solidFill>
                  <a:schemeClr val="lt2"/>
                </a:solidFill>
                <a:latin typeface="Lora"/>
                <a:ea typeface="Lora"/>
                <a:cs typeface="Lora"/>
                <a:sym typeface="Lora"/>
              </a:rPr>
              <a:t>Items Drive</a:t>
            </a:r>
            <a:r>
              <a:rPr lang="en" sz="2381">
                <a:solidFill>
                  <a:schemeClr val="lt2"/>
                </a:solidFill>
              </a:rPr>
              <a:t> </a:t>
            </a:r>
            <a:endParaRPr sz="2781">
              <a:solidFill>
                <a:schemeClr val="lt2"/>
              </a:solidFill>
            </a:endParaRPr>
          </a:p>
        </p:txBody>
      </p:sp>
      <p:sp>
        <p:nvSpPr>
          <p:cNvPr id="130" name="Google Shape;130;p19"/>
          <p:cNvSpPr txBox="1">
            <a:spLocks noGrp="1"/>
          </p:cNvSpPr>
          <p:nvPr>
            <p:ph type="ctrTitle"/>
          </p:nvPr>
        </p:nvSpPr>
        <p:spPr>
          <a:xfrm>
            <a:off x="1" y="3204025"/>
            <a:ext cx="4005599" cy="93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4680">
                <a:solidFill>
                  <a:schemeClr val="lt2"/>
                </a:solidFill>
              </a:rPr>
              <a:t> Questions?</a:t>
            </a:r>
            <a:endParaRPr sz="4680">
              <a:solidFill>
                <a:schemeClr val="lt2"/>
              </a:solidFill>
            </a:endParaRPr>
          </a:p>
        </p:txBody>
      </p:sp>
      <p:sp>
        <p:nvSpPr>
          <p:cNvPr id="131" name="Google Shape;131;p19"/>
          <p:cNvSpPr/>
          <p:nvPr/>
        </p:nvSpPr>
        <p:spPr>
          <a:xfrm>
            <a:off x="42025" y="2"/>
            <a:ext cx="3501490" cy="2470293"/>
          </a:xfrm>
          <a:custGeom>
            <a:avLst/>
            <a:gdLst/>
            <a:ahLst/>
            <a:cxnLst/>
            <a:rect l="l" t="t" r="r" b="b"/>
            <a:pathLst>
              <a:path w="135271" h="94738" extrusionOk="0">
                <a:moveTo>
                  <a:pt x="135271" y="0"/>
                </a:moveTo>
                <a:cubicBezTo>
                  <a:pt x="123285" y="1090"/>
                  <a:pt x="120241" y="22412"/>
                  <a:pt x="123279" y="34058"/>
                </a:cubicBezTo>
                <a:cubicBezTo>
                  <a:pt x="127569" y="50504"/>
                  <a:pt x="142785" y="74044"/>
                  <a:pt x="129515" y="84664"/>
                </a:cubicBezTo>
                <a:cubicBezTo>
                  <a:pt x="118957" y="93113"/>
                  <a:pt x="102368" y="88255"/>
                  <a:pt x="88981" y="86343"/>
                </a:cubicBezTo>
                <a:cubicBezTo>
                  <a:pt x="59488" y="82130"/>
                  <a:pt x="7831" y="65994"/>
                  <a:pt x="0" y="94738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" name="Google Shape;132;p19"/>
          <p:cNvSpPr/>
          <p:nvPr/>
        </p:nvSpPr>
        <p:spPr>
          <a:xfrm rot="-786651">
            <a:off x="2920909" y="3555538"/>
            <a:ext cx="1853213" cy="763728"/>
          </a:xfrm>
          <a:custGeom>
            <a:avLst/>
            <a:gdLst/>
            <a:ahLst/>
            <a:cxnLst/>
            <a:rect l="l" t="t" r="r" b="b"/>
            <a:pathLst>
              <a:path w="114000" h="34967" extrusionOk="0">
                <a:moveTo>
                  <a:pt x="0" y="15388"/>
                </a:moveTo>
                <a:cubicBezTo>
                  <a:pt x="8783" y="21538"/>
                  <a:pt x="17257" y="29046"/>
                  <a:pt x="27582" y="31937"/>
                </a:cubicBezTo>
                <a:cubicBezTo>
                  <a:pt x="42134" y="36012"/>
                  <a:pt x="58621" y="36132"/>
                  <a:pt x="72912" y="31218"/>
                </a:cubicBezTo>
                <a:cubicBezTo>
                  <a:pt x="82196" y="28026"/>
                  <a:pt x="89254" y="20184"/>
                  <a:pt x="96417" y="13469"/>
                </a:cubicBezTo>
                <a:cubicBezTo>
                  <a:pt x="98569" y="11452"/>
                  <a:pt x="100950" y="9200"/>
                  <a:pt x="103852" y="8672"/>
                </a:cubicBezTo>
                <a:cubicBezTo>
                  <a:pt x="104324" y="8586"/>
                  <a:pt x="105026" y="9101"/>
                  <a:pt x="104811" y="8672"/>
                </a:cubicBezTo>
                <a:cubicBezTo>
                  <a:pt x="103546" y="6144"/>
                  <a:pt x="99904" y="5859"/>
                  <a:pt x="97376" y="4595"/>
                </a:cubicBezTo>
                <a:cubicBezTo>
                  <a:pt x="96104" y="3959"/>
                  <a:pt x="92503" y="2436"/>
                  <a:pt x="93059" y="2436"/>
                </a:cubicBezTo>
                <a:cubicBezTo>
                  <a:pt x="97856" y="2436"/>
                  <a:pt x="102684" y="2985"/>
                  <a:pt x="107449" y="2436"/>
                </a:cubicBezTo>
                <a:cubicBezTo>
                  <a:pt x="109617" y="2186"/>
                  <a:pt x="114525" y="-621"/>
                  <a:pt x="113925" y="1477"/>
                </a:cubicBezTo>
                <a:cubicBezTo>
                  <a:pt x="112912" y="5021"/>
                  <a:pt x="108963" y="6940"/>
                  <a:pt x="106730" y="9872"/>
                </a:cubicBezTo>
                <a:cubicBezTo>
                  <a:pt x="104578" y="12697"/>
                  <a:pt x="103725" y="16475"/>
                  <a:pt x="101214" y="18986"/>
                </a:cubicBezTo>
                <a:cubicBezTo>
                  <a:pt x="100320" y="19880"/>
                  <a:pt x="101915" y="16550"/>
                  <a:pt x="102413" y="15388"/>
                </a:cubicBezTo>
                <a:cubicBezTo>
                  <a:pt x="103612" y="12590"/>
                  <a:pt x="104220" y="9455"/>
                  <a:pt x="106010" y="6993"/>
                </a:cubicBezTo>
                <a:cubicBezTo>
                  <a:pt x="106975" y="5666"/>
                  <a:pt x="110986" y="3666"/>
                  <a:pt x="109368" y="3396"/>
                </a:cubicBezTo>
                <a:cubicBezTo>
                  <a:pt x="105248" y="2709"/>
                  <a:pt x="101073" y="4595"/>
                  <a:pt x="96896" y="4595"/>
                </a:cubicBezTo>
                <a:cubicBezTo>
                  <a:pt x="95854" y="4595"/>
                  <a:pt x="93778" y="5397"/>
                  <a:pt x="93778" y="4355"/>
                </a:cubicBezTo>
                <a:cubicBezTo>
                  <a:pt x="93778" y="2173"/>
                  <a:pt x="98095" y="3712"/>
                  <a:pt x="100254" y="3396"/>
                </a:cubicBezTo>
                <a:cubicBezTo>
                  <a:pt x="104476" y="2778"/>
                  <a:pt x="108911" y="-1393"/>
                  <a:pt x="112726" y="518"/>
                </a:cubicBezTo>
                <a:cubicBezTo>
                  <a:pt x="112753" y="531"/>
                  <a:pt x="111977" y="1760"/>
                  <a:pt x="111047" y="3156"/>
                </a:cubicBezTo>
                <a:cubicBezTo>
                  <a:pt x="107973" y="7767"/>
                  <a:pt x="104957" y="12650"/>
                  <a:pt x="103612" y="1802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" name="Google Shape;133;p19"/>
          <p:cNvSpPr txBox="1"/>
          <p:nvPr/>
        </p:nvSpPr>
        <p:spPr>
          <a:xfrm>
            <a:off x="4005600" y="252332"/>
            <a:ext cx="4749000" cy="3269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100" b="1" dirty="0">
                <a:solidFill>
                  <a:schemeClr val="accent4"/>
                </a:solidFill>
              </a:rPr>
              <a:t>Nikolas Robinson, </a:t>
            </a:r>
            <a:r>
              <a:rPr lang="en-US" sz="3100" dirty="0">
                <a:solidFill>
                  <a:schemeClr val="lt2"/>
                </a:solidFill>
              </a:rPr>
              <a:t>nr014121@ohio.edu</a:t>
            </a:r>
          </a:p>
          <a:p>
            <a:endParaRPr lang="en" sz="3100" dirty="0">
              <a:solidFill>
                <a:schemeClr val="lt2"/>
              </a:solidFill>
            </a:endParaRPr>
          </a:p>
          <a:p>
            <a:r>
              <a:rPr lang="en" sz="3100" dirty="0">
                <a:solidFill>
                  <a:srgbClr val="FFAB40"/>
                </a:solidFill>
              </a:rPr>
              <a:t>Email Cats’ Cupboard: </a:t>
            </a:r>
            <a:r>
              <a:rPr lang="en" sz="3100" dirty="0">
                <a:solidFill>
                  <a:schemeClr val="lt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FoodPantry@ohio.edu</a:t>
            </a:r>
            <a:r>
              <a:rPr lang="en" dirty="0"/>
              <a:t> </a:t>
            </a:r>
          </a:p>
          <a:p>
            <a:endParaRPr lang="en-US" sz="1800" dirty="0">
              <a:solidFill>
                <a:schemeClr val="accent4"/>
              </a:solidFill>
            </a:endParaRPr>
          </a:p>
          <a:p>
            <a:endParaRPr lang="en-US" sz="18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94E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/>
        </p:nvSpPr>
        <p:spPr>
          <a:xfrm>
            <a:off x="2607741" y="337281"/>
            <a:ext cx="3551940" cy="705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3100" b="1">
                <a:solidFill>
                  <a:schemeClr val="accent4"/>
                </a:solidFill>
              </a:rPr>
              <a:t>       PARTNERS</a:t>
            </a:r>
            <a:endParaRPr lang="en-US">
              <a:solidFill>
                <a:schemeClr val="accent4"/>
              </a:solidFill>
            </a:endParaRPr>
          </a:p>
          <a:p>
            <a:endParaRPr lang="en-US" sz="1800">
              <a:solidFill>
                <a:schemeClr val="accent4"/>
              </a:solidFill>
            </a:endParaRPr>
          </a:p>
          <a:p>
            <a:endParaRPr lang="en-US" sz="1800">
              <a:solidFill>
                <a:schemeClr val="accent4"/>
              </a:solidFill>
            </a:endParaRPr>
          </a:p>
        </p:txBody>
      </p:sp>
      <p:pic>
        <p:nvPicPr>
          <p:cNvPr id="3" name="Picture 2" descr="A green cat head with white text&#10;&#10;Description automatically generated">
            <a:extLst>
              <a:ext uri="{FF2B5EF4-FFF2-40B4-BE49-F238E27FC236}">
                <a16:creationId xmlns:a16="http://schemas.microsoft.com/office/drawing/2014/main" id="{059CFD67-9500-CA61-EFCA-D9B6786B3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5502" y="1758352"/>
            <a:ext cx="3645244" cy="2261926"/>
          </a:xfrm>
          <a:prstGeom prst="rect">
            <a:avLst/>
          </a:prstGeom>
        </p:spPr>
      </p:pic>
      <p:pic>
        <p:nvPicPr>
          <p:cNvPr id="6" name="Picture 5" descr="A black and white logo&#10;&#10;AI-generated content may be incorrect.">
            <a:extLst>
              <a:ext uri="{FF2B5EF4-FFF2-40B4-BE49-F238E27FC236}">
                <a16:creationId xmlns:a16="http://schemas.microsoft.com/office/drawing/2014/main" id="{CFC6792D-7743-DF70-F709-F7C5DA3FC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9165" y="1408094"/>
            <a:ext cx="1897760" cy="279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78202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465</Words>
  <Application>Microsoft Office PowerPoint</Application>
  <PresentationFormat>On-screen Show (16:9)</PresentationFormat>
  <Paragraphs>96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Lora</vt:lpstr>
      <vt:lpstr>Simple Light</vt:lpstr>
      <vt:lpstr>Cats’ Cupboard  #KindnessIsFood Food &amp; Personal  Items Drive </vt:lpstr>
      <vt:lpstr>Cats’ Cupboard  #KindnessIsFood Food &amp; Personal  Items Drive </vt:lpstr>
      <vt:lpstr>Cats’ Cupboard  #KindnessIsFood Food &amp; Personal  Items Drive </vt:lpstr>
      <vt:lpstr>How to support us?</vt:lpstr>
      <vt:lpstr>Cats’ Cupboard  #KindnessIsFood Food &amp; Personal  Items Drive </vt:lpstr>
      <vt:lpstr>Cats’ Cupboard  #KindnessIsFood Food &amp; Personal  Items Drive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Male'-Brune, Roxanne</dc:creator>
  <cp:lastModifiedBy>Male'-Brune, Roxanne</cp:lastModifiedBy>
  <cp:revision>5</cp:revision>
  <dcterms:modified xsi:type="dcterms:W3CDTF">2025-11-18T22:09:51Z</dcterms:modified>
</cp:coreProperties>
</file>