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5"/>
  </p:notesMasterIdLst>
  <p:sldIdLst>
    <p:sldId id="277" r:id="rId4"/>
  </p:sldIdLst>
  <p:sldSz cx="10688638" cy="15124113"/>
  <p:notesSz cx="7010400" cy="9296400"/>
  <p:defaultTextStyle>
    <a:defPPr>
      <a:defRPr lang="en-US"/>
    </a:defPPr>
    <a:lvl1pPr algn="l" defTabSz="7350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35013" indent="-277813" algn="l" defTabSz="7350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471613" indent="-557213" algn="l" defTabSz="7350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09800" indent="-838200" algn="l" defTabSz="7350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946400" indent="-1117600" algn="l" defTabSz="7350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6">
          <p15:clr>
            <a:srgbClr val="A4A3A4"/>
          </p15:clr>
        </p15:guide>
        <p15:guide id="2" orient="horz" pos="9177">
          <p15:clr>
            <a:srgbClr val="A4A3A4"/>
          </p15:clr>
        </p15:guide>
        <p15:guide id="3" orient="horz" pos="6059">
          <p15:clr>
            <a:srgbClr val="A4A3A4"/>
          </p15:clr>
        </p15:guide>
        <p15:guide id="4" orient="horz" pos="8732">
          <p15:clr>
            <a:srgbClr val="A4A3A4"/>
          </p15:clr>
        </p15:guide>
        <p15:guide id="5" orient="horz" pos="5898">
          <p15:clr>
            <a:srgbClr val="A4A3A4"/>
          </p15:clr>
        </p15:guide>
        <p15:guide id="6" pos="3606">
          <p15:clr>
            <a:srgbClr val="A4A3A4"/>
          </p15:clr>
        </p15:guide>
        <p15:guide id="7" pos="340">
          <p15:clr>
            <a:srgbClr val="A4A3A4"/>
          </p15:clr>
        </p15:guide>
        <p15:guide id="8" pos="559">
          <p15:clr>
            <a:srgbClr val="A4A3A4"/>
          </p15:clr>
        </p15:guide>
        <p15:guide id="9" pos="6389">
          <p15:clr>
            <a:srgbClr val="A4A3A4"/>
          </p15:clr>
        </p15:guide>
        <p15:guide id="10" pos="38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0"/>
    <a:srgbClr val="E73A2D"/>
    <a:srgbClr val="1D2F42"/>
    <a:srgbClr val="B7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192" y="2238"/>
      </p:cViewPr>
      <p:guideLst>
        <p:guide orient="horz" pos="796"/>
        <p:guide orient="horz" pos="9177"/>
        <p:guide orient="horz" pos="6059"/>
        <p:guide orient="horz" pos="8732"/>
        <p:guide orient="horz" pos="5898"/>
        <p:guide pos="3606"/>
        <p:guide pos="340"/>
        <p:guide pos="559"/>
        <p:guide pos="6389"/>
        <p:guide pos="38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662927-EA3A-4189-ACDA-BDBA8116FB0E}" type="datetimeFigureOut">
              <a:rPr lang="en-US" altLang="en-US"/>
              <a:pPr>
                <a:defRPr/>
              </a:pPr>
              <a:t>9/6/2017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  <a:endParaRPr lang="en-US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B46CAE6-486A-4327-9DE7-1DD77343A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52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5154" algn="l" defTabSz="4570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84" algn="l" defTabSz="4570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16" algn="l" defTabSz="4570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246" algn="l" defTabSz="4570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6987" indent="-291149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4595" indent="-232919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433" indent="-232919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6271" indent="-232919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2110" indent="-232919" defTabSz="7489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27947" indent="-232919" defTabSz="7489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3785" indent="-232919" defTabSz="7489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59624" indent="-232919" defTabSz="7489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E9982F2-6B4A-43D0-B6D7-6AD0C8392EBE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485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2450" y="528856"/>
            <a:ext cx="9599613" cy="810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aseline="0">
                <a:latin typeface="Helvetica"/>
                <a:cs typeface="Helvetica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8817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692" r:id="rId1"/>
  </p:sldLayoutIdLst>
  <p:txStyles>
    <p:titleStyle>
      <a:lvl1pPr algn="ctr" defTabSz="735013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735013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735013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735013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735013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030" algn="ctr" defTabSz="736327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061" algn="ctr" defTabSz="736327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091" algn="ctr" defTabSz="736327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125" algn="ctr" defTabSz="736327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550863" indent="-550863" algn="l" defTabSz="7350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1195388" indent="-458788" algn="l" defTabSz="7350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841500" indent="-366713" algn="l" defTabSz="7350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578100" indent="-366713" algn="l" defTabSz="7350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3316288" indent="-366713" algn="l" defTabSz="7350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4054059" indent="-368552" algn="l" defTabSz="73710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1159" indent="-368552" algn="l" defTabSz="73710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8261" indent="-368552" algn="l" defTabSz="73710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5362" indent="-368552" algn="l" defTabSz="73710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71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02" algn="l" defTabSz="7371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202" algn="l" defTabSz="7371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305" algn="l" defTabSz="7371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405" algn="l" defTabSz="7371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506" algn="l" defTabSz="7371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2610" algn="l" defTabSz="7371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9709" algn="l" defTabSz="7371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6811" algn="l" defTabSz="73710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t="-3" r="169" b="3"/>
          <a:stretch>
            <a:fillRect/>
          </a:stretch>
        </p:blipFill>
        <p:spPr bwMode="auto">
          <a:xfrm>
            <a:off x="542925" y="475456"/>
            <a:ext cx="9599613" cy="809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95363" y="1776413"/>
            <a:ext cx="7177087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/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sz="6000" dirty="0">
                <a:solidFill>
                  <a:schemeClr val="bg1"/>
                </a:solidFill>
                <a:latin typeface="Amplitude Light" panose="02000606040000020004" pitchFamily="50" charset="0"/>
              </a:rPr>
              <a:t>Meet the 40,000 technologists behind our </a:t>
            </a:r>
            <a:r>
              <a:rPr lang="en-US" altLang="en-US" sz="6000" dirty="0" smtClean="0">
                <a:solidFill>
                  <a:schemeClr val="bg1"/>
                </a:solidFill>
                <a:latin typeface="Amplitude Light" panose="02000606040000020004" pitchFamily="50" charset="0"/>
              </a:rPr>
              <a:t>growth.</a:t>
            </a:r>
          </a:p>
          <a:p>
            <a:r>
              <a:rPr lang="en-US" altLang="en-US" sz="4400" dirty="0">
                <a:solidFill>
                  <a:srgbClr val="FBFBF0"/>
                </a:solidFill>
                <a:latin typeface="Amplitude Light" panose="02000606040000020004" pitchFamily="50" charset="0"/>
              </a:rPr>
              <a:t>(Well, some of them anyway!) </a:t>
            </a:r>
          </a:p>
          <a:p>
            <a:endParaRPr lang="en-US" altLang="en-US" sz="5400" dirty="0">
              <a:solidFill>
                <a:schemeClr val="bg1"/>
              </a:solidFill>
              <a:latin typeface="Amplitude Light" panose="02000606040000020004" pitchFamily="50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798513" y="14560550"/>
            <a:ext cx="462200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/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959795"/>
                </a:solidFill>
                <a:latin typeface="AmplitudeTF" pitchFamily="50" charset="0"/>
              </a:rPr>
              <a:t>©</a:t>
            </a:r>
            <a:r>
              <a:rPr lang="en-US" altLang="en-US" sz="800" dirty="0" smtClean="0">
                <a:solidFill>
                  <a:srgbClr val="959795"/>
                </a:solidFill>
                <a:latin typeface="AmplitudeTF" pitchFamily="50" charset="0"/>
              </a:rPr>
              <a:t>2017JPMorgan </a:t>
            </a:r>
            <a:r>
              <a:rPr lang="en-US" altLang="en-US" sz="800" dirty="0">
                <a:solidFill>
                  <a:srgbClr val="959795"/>
                </a:solidFill>
                <a:latin typeface="AmplitudeTF" pitchFamily="50" charset="0"/>
              </a:rPr>
              <a:t>Chase &amp; Co. All rights reserved. JPMorgan Chase is an equal opportunity and affirmative action employer Disability/Veteran. 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85813" y="12996863"/>
            <a:ext cx="7986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Amplitude Light" panose="02000606040000020004" pitchFamily="50" charset="0"/>
              </a:rPr>
              <a:t>Make Tomorrow Together.</a:t>
            </a:r>
            <a:endParaRPr lang="en-US" altLang="en-US" sz="2400" dirty="0">
              <a:latin typeface="Amplitude Light" panose="02000606040000020004" pitchFamily="50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E73A2D"/>
                </a:solidFill>
                <a:latin typeface="Amplitude Light" panose="02000606040000020004" pitchFamily="50" charset="0"/>
              </a:rPr>
              <a:t>jpmorganchase.com/</a:t>
            </a:r>
            <a:r>
              <a:rPr lang="en-US" altLang="en-US" sz="2400" dirty="0" err="1">
                <a:solidFill>
                  <a:srgbClr val="E73A2D"/>
                </a:solidFill>
                <a:latin typeface="Amplitude Light" panose="02000606040000020004" pitchFamily="50" charset="0"/>
              </a:rPr>
              <a:t>techcareers</a:t>
            </a:r>
            <a:endParaRPr lang="en-US" altLang="en-US" sz="2400" dirty="0">
              <a:solidFill>
                <a:srgbClr val="E73A2D"/>
              </a:solidFill>
              <a:latin typeface="Amplitude Light" panose="02000606040000020004" pitchFamily="50" charset="0"/>
            </a:endParaRPr>
          </a:p>
          <a:p>
            <a:pPr eaLnBrk="1" hangingPunct="1"/>
            <a:r>
              <a:rPr lang="en-US" altLang="en-US" sz="2400" dirty="0">
                <a:latin typeface="Amplitude Light" panose="02000606040000020004" pitchFamily="50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87412" y="13994013"/>
            <a:ext cx="2339250" cy="384179"/>
            <a:chOff x="887412" y="12515044"/>
            <a:chExt cx="2339250" cy="384179"/>
          </a:xfrm>
        </p:grpSpPr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380229" y="12515049"/>
              <a:ext cx="383770" cy="384174"/>
            </a:xfrm>
            <a:custGeom>
              <a:avLst/>
              <a:gdLst>
                <a:gd name="T0" fmla="*/ 201 w 402"/>
                <a:gd name="T1" fmla="*/ 0 h 402"/>
                <a:gd name="T2" fmla="*/ 0 w 402"/>
                <a:gd name="T3" fmla="*/ 201 h 402"/>
                <a:gd name="T4" fmla="*/ 201 w 402"/>
                <a:gd name="T5" fmla="*/ 402 h 402"/>
                <a:gd name="T6" fmla="*/ 402 w 402"/>
                <a:gd name="T7" fmla="*/ 201 h 402"/>
                <a:gd name="T8" fmla="*/ 201 w 402"/>
                <a:gd name="T9" fmla="*/ 0 h 402"/>
                <a:gd name="T10" fmla="*/ 244 w 402"/>
                <a:gd name="T11" fmla="*/ 201 h 402"/>
                <a:gd name="T12" fmla="*/ 216 w 402"/>
                <a:gd name="T13" fmla="*/ 201 h 402"/>
                <a:gd name="T14" fmla="*/ 216 w 402"/>
                <a:gd name="T15" fmla="*/ 302 h 402"/>
                <a:gd name="T16" fmla="*/ 175 w 402"/>
                <a:gd name="T17" fmla="*/ 302 h 402"/>
                <a:gd name="T18" fmla="*/ 175 w 402"/>
                <a:gd name="T19" fmla="*/ 201 h 402"/>
                <a:gd name="T20" fmla="*/ 155 w 402"/>
                <a:gd name="T21" fmla="*/ 201 h 402"/>
                <a:gd name="T22" fmla="*/ 155 w 402"/>
                <a:gd name="T23" fmla="*/ 166 h 402"/>
                <a:gd name="T24" fmla="*/ 175 w 402"/>
                <a:gd name="T25" fmla="*/ 166 h 402"/>
                <a:gd name="T26" fmla="*/ 175 w 402"/>
                <a:gd name="T27" fmla="*/ 143 h 402"/>
                <a:gd name="T28" fmla="*/ 217 w 402"/>
                <a:gd name="T29" fmla="*/ 101 h 402"/>
                <a:gd name="T30" fmla="*/ 248 w 402"/>
                <a:gd name="T31" fmla="*/ 101 h 402"/>
                <a:gd name="T32" fmla="*/ 248 w 402"/>
                <a:gd name="T33" fmla="*/ 135 h 402"/>
                <a:gd name="T34" fmla="*/ 225 w 402"/>
                <a:gd name="T35" fmla="*/ 135 h 402"/>
                <a:gd name="T36" fmla="*/ 216 w 402"/>
                <a:gd name="T37" fmla="*/ 145 h 402"/>
                <a:gd name="T38" fmla="*/ 216 w 402"/>
                <a:gd name="T39" fmla="*/ 166 h 402"/>
                <a:gd name="T40" fmla="*/ 248 w 402"/>
                <a:gd name="T41" fmla="*/ 166 h 402"/>
                <a:gd name="T42" fmla="*/ 244 w 402"/>
                <a:gd name="T43" fmla="*/ 2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2" h="402">
                  <a:moveTo>
                    <a:pt x="201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2"/>
                    <a:pt x="90" y="402"/>
                    <a:pt x="201" y="402"/>
                  </a:cubicBezTo>
                  <a:cubicBezTo>
                    <a:pt x="312" y="402"/>
                    <a:pt x="402" y="312"/>
                    <a:pt x="402" y="201"/>
                  </a:cubicBezTo>
                  <a:cubicBezTo>
                    <a:pt x="402" y="90"/>
                    <a:pt x="312" y="0"/>
                    <a:pt x="201" y="0"/>
                  </a:cubicBezTo>
                  <a:moveTo>
                    <a:pt x="244" y="201"/>
                  </a:moveTo>
                  <a:cubicBezTo>
                    <a:pt x="216" y="201"/>
                    <a:pt x="216" y="201"/>
                    <a:pt x="216" y="201"/>
                  </a:cubicBezTo>
                  <a:cubicBezTo>
                    <a:pt x="216" y="302"/>
                    <a:pt x="216" y="302"/>
                    <a:pt x="216" y="302"/>
                  </a:cubicBezTo>
                  <a:cubicBezTo>
                    <a:pt x="175" y="302"/>
                    <a:pt x="175" y="302"/>
                    <a:pt x="175" y="302"/>
                  </a:cubicBezTo>
                  <a:cubicBezTo>
                    <a:pt x="175" y="201"/>
                    <a:pt x="175" y="201"/>
                    <a:pt x="175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55" y="166"/>
                    <a:pt x="155" y="166"/>
                    <a:pt x="15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75" y="126"/>
                    <a:pt x="182" y="101"/>
                    <a:pt x="217" y="101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25" y="135"/>
                    <a:pt x="225" y="135"/>
                    <a:pt x="225" y="135"/>
                  </a:cubicBezTo>
                  <a:cubicBezTo>
                    <a:pt x="221" y="135"/>
                    <a:pt x="216" y="137"/>
                    <a:pt x="216" y="145"/>
                  </a:cubicBezTo>
                  <a:cubicBezTo>
                    <a:pt x="216" y="166"/>
                    <a:pt x="216" y="166"/>
                    <a:pt x="216" y="166"/>
                  </a:cubicBezTo>
                  <a:cubicBezTo>
                    <a:pt x="248" y="166"/>
                    <a:pt x="248" y="166"/>
                    <a:pt x="248" y="166"/>
                  </a:cubicBezTo>
                  <a:lnTo>
                    <a:pt x="244" y="201"/>
                  </a:lnTo>
                  <a:close/>
                </a:path>
              </a:pathLst>
            </a:custGeom>
            <a:solidFill>
              <a:srgbClr val="0F2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87412" y="12515045"/>
              <a:ext cx="384175" cy="384174"/>
            </a:xfrm>
            <a:custGeom>
              <a:avLst/>
              <a:gdLst>
                <a:gd name="T0" fmla="*/ 201 w 402"/>
                <a:gd name="T1" fmla="*/ 0 h 402"/>
                <a:gd name="T2" fmla="*/ 0 w 402"/>
                <a:gd name="T3" fmla="*/ 201 h 402"/>
                <a:gd name="T4" fmla="*/ 201 w 402"/>
                <a:gd name="T5" fmla="*/ 402 h 402"/>
                <a:gd name="T6" fmla="*/ 402 w 402"/>
                <a:gd name="T7" fmla="*/ 201 h 402"/>
                <a:gd name="T8" fmla="*/ 201 w 402"/>
                <a:gd name="T9" fmla="*/ 0 h 402"/>
                <a:gd name="T10" fmla="*/ 281 w 402"/>
                <a:gd name="T11" fmla="*/ 160 h 402"/>
                <a:gd name="T12" fmla="*/ 281 w 402"/>
                <a:gd name="T13" fmla="*/ 166 h 402"/>
                <a:gd name="T14" fmla="*/ 164 w 402"/>
                <a:gd name="T15" fmla="*/ 283 h 402"/>
                <a:gd name="T16" fmla="*/ 100 w 402"/>
                <a:gd name="T17" fmla="*/ 264 h 402"/>
                <a:gd name="T18" fmla="*/ 110 w 402"/>
                <a:gd name="T19" fmla="*/ 265 h 402"/>
                <a:gd name="T20" fmla="*/ 161 w 402"/>
                <a:gd name="T21" fmla="*/ 247 h 402"/>
                <a:gd name="T22" fmla="*/ 123 w 402"/>
                <a:gd name="T23" fmla="*/ 219 h 402"/>
                <a:gd name="T24" fmla="*/ 131 w 402"/>
                <a:gd name="T25" fmla="*/ 220 h 402"/>
                <a:gd name="T26" fmla="*/ 142 w 402"/>
                <a:gd name="T27" fmla="*/ 218 h 402"/>
                <a:gd name="T28" fmla="*/ 108 w 402"/>
                <a:gd name="T29" fmla="*/ 178 h 402"/>
                <a:gd name="T30" fmla="*/ 108 w 402"/>
                <a:gd name="T31" fmla="*/ 177 h 402"/>
                <a:gd name="T32" fmla="*/ 127 w 402"/>
                <a:gd name="T33" fmla="*/ 182 h 402"/>
                <a:gd name="T34" fmla="*/ 109 w 402"/>
                <a:gd name="T35" fmla="*/ 148 h 402"/>
                <a:gd name="T36" fmla="*/ 114 w 402"/>
                <a:gd name="T37" fmla="*/ 127 h 402"/>
                <a:gd name="T38" fmla="*/ 199 w 402"/>
                <a:gd name="T39" fmla="*/ 170 h 402"/>
                <a:gd name="T40" fmla="*/ 198 w 402"/>
                <a:gd name="T41" fmla="*/ 161 h 402"/>
                <a:gd name="T42" fmla="*/ 240 w 402"/>
                <a:gd name="T43" fmla="*/ 120 h 402"/>
                <a:gd name="T44" fmla="*/ 270 w 402"/>
                <a:gd name="T45" fmla="*/ 133 h 402"/>
                <a:gd name="T46" fmla="*/ 296 w 402"/>
                <a:gd name="T47" fmla="*/ 123 h 402"/>
                <a:gd name="T48" fmla="*/ 278 w 402"/>
                <a:gd name="T49" fmla="*/ 145 h 402"/>
                <a:gd name="T50" fmla="*/ 301 w 402"/>
                <a:gd name="T51" fmla="*/ 139 h 402"/>
                <a:gd name="T52" fmla="*/ 281 w 402"/>
                <a:gd name="T53" fmla="*/ 16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02">
                  <a:moveTo>
                    <a:pt x="201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2"/>
                    <a:pt x="90" y="402"/>
                    <a:pt x="201" y="402"/>
                  </a:cubicBezTo>
                  <a:cubicBezTo>
                    <a:pt x="312" y="402"/>
                    <a:pt x="402" y="312"/>
                    <a:pt x="402" y="201"/>
                  </a:cubicBezTo>
                  <a:cubicBezTo>
                    <a:pt x="402" y="90"/>
                    <a:pt x="312" y="0"/>
                    <a:pt x="201" y="0"/>
                  </a:cubicBezTo>
                  <a:moveTo>
                    <a:pt x="281" y="160"/>
                  </a:moveTo>
                  <a:cubicBezTo>
                    <a:pt x="281" y="162"/>
                    <a:pt x="281" y="164"/>
                    <a:pt x="281" y="166"/>
                  </a:cubicBezTo>
                  <a:cubicBezTo>
                    <a:pt x="281" y="220"/>
                    <a:pt x="240" y="283"/>
                    <a:pt x="164" y="283"/>
                  </a:cubicBezTo>
                  <a:cubicBezTo>
                    <a:pt x="140" y="283"/>
                    <a:pt x="119" y="276"/>
                    <a:pt x="100" y="264"/>
                  </a:cubicBezTo>
                  <a:cubicBezTo>
                    <a:pt x="104" y="265"/>
                    <a:pt x="107" y="265"/>
                    <a:pt x="110" y="265"/>
                  </a:cubicBezTo>
                  <a:cubicBezTo>
                    <a:pt x="130" y="265"/>
                    <a:pt x="147" y="258"/>
                    <a:pt x="161" y="247"/>
                  </a:cubicBezTo>
                  <a:cubicBezTo>
                    <a:pt x="143" y="247"/>
                    <a:pt x="128" y="235"/>
                    <a:pt x="123" y="219"/>
                  </a:cubicBezTo>
                  <a:cubicBezTo>
                    <a:pt x="125" y="219"/>
                    <a:pt x="128" y="220"/>
                    <a:pt x="131" y="220"/>
                  </a:cubicBezTo>
                  <a:cubicBezTo>
                    <a:pt x="134" y="220"/>
                    <a:pt x="138" y="219"/>
                    <a:pt x="142" y="218"/>
                  </a:cubicBezTo>
                  <a:cubicBezTo>
                    <a:pt x="123" y="214"/>
                    <a:pt x="108" y="198"/>
                    <a:pt x="108" y="178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14" y="180"/>
                    <a:pt x="120" y="182"/>
                    <a:pt x="127" y="182"/>
                  </a:cubicBezTo>
                  <a:cubicBezTo>
                    <a:pt x="116" y="175"/>
                    <a:pt x="109" y="162"/>
                    <a:pt x="109" y="148"/>
                  </a:cubicBezTo>
                  <a:cubicBezTo>
                    <a:pt x="109" y="140"/>
                    <a:pt x="111" y="133"/>
                    <a:pt x="114" y="127"/>
                  </a:cubicBezTo>
                  <a:cubicBezTo>
                    <a:pt x="135" y="152"/>
                    <a:pt x="165" y="169"/>
                    <a:pt x="199" y="170"/>
                  </a:cubicBezTo>
                  <a:cubicBezTo>
                    <a:pt x="199" y="167"/>
                    <a:pt x="198" y="164"/>
                    <a:pt x="198" y="161"/>
                  </a:cubicBezTo>
                  <a:cubicBezTo>
                    <a:pt x="198" y="138"/>
                    <a:pt x="217" y="120"/>
                    <a:pt x="240" y="120"/>
                  </a:cubicBezTo>
                  <a:cubicBezTo>
                    <a:pt x="251" y="120"/>
                    <a:pt x="262" y="125"/>
                    <a:pt x="270" y="133"/>
                  </a:cubicBezTo>
                  <a:cubicBezTo>
                    <a:pt x="279" y="131"/>
                    <a:pt x="288" y="127"/>
                    <a:pt x="296" y="123"/>
                  </a:cubicBezTo>
                  <a:cubicBezTo>
                    <a:pt x="293" y="132"/>
                    <a:pt x="286" y="140"/>
                    <a:pt x="278" y="145"/>
                  </a:cubicBezTo>
                  <a:cubicBezTo>
                    <a:pt x="286" y="144"/>
                    <a:pt x="294" y="142"/>
                    <a:pt x="301" y="139"/>
                  </a:cubicBezTo>
                  <a:cubicBezTo>
                    <a:pt x="296" y="147"/>
                    <a:pt x="289" y="155"/>
                    <a:pt x="281" y="160"/>
                  </a:cubicBezTo>
                </a:path>
              </a:pathLst>
            </a:custGeom>
            <a:solidFill>
              <a:srgbClr val="0F2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1872641" y="12515044"/>
              <a:ext cx="385390" cy="384174"/>
            </a:xfrm>
            <a:custGeom>
              <a:avLst/>
              <a:gdLst>
                <a:gd name="T0" fmla="*/ 201 w 403"/>
                <a:gd name="T1" fmla="*/ 0 h 402"/>
                <a:gd name="T2" fmla="*/ 0 w 403"/>
                <a:gd name="T3" fmla="*/ 201 h 402"/>
                <a:gd name="T4" fmla="*/ 201 w 403"/>
                <a:gd name="T5" fmla="*/ 402 h 402"/>
                <a:gd name="T6" fmla="*/ 403 w 403"/>
                <a:gd name="T7" fmla="*/ 201 h 402"/>
                <a:gd name="T8" fmla="*/ 201 w 403"/>
                <a:gd name="T9" fmla="*/ 0 h 402"/>
                <a:gd name="T10" fmla="*/ 147 w 403"/>
                <a:gd name="T11" fmla="*/ 297 h 402"/>
                <a:gd name="T12" fmla="*/ 104 w 403"/>
                <a:gd name="T13" fmla="*/ 297 h 402"/>
                <a:gd name="T14" fmla="*/ 104 w 403"/>
                <a:gd name="T15" fmla="*/ 168 h 402"/>
                <a:gd name="T16" fmla="*/ 147 w 403"/>
                <a:gd name="T17" fmla="*/ 168 h 402"/>
                <a:gd name="T18" fmla="*/ 147 w 403"/>
                <a:gd name="T19" fmla="*/ 297 h 402"/>
                <a:gd name="T20" fmla="*/ 125 w 403"/>
                <a:gd name="T21" fmla="*/ 150 h 402"/>
                <a:gd name="T22" fmla="*/ 125 w 403"/>
                <a:gd name="T23" fmla="*/ 150 h 402"/>
                <a:gd name="T24" fmla="*/ 101 w 403"/>
                <a:gd name="T25" fmla="*/ 128 h 402"/>
                <a:gd name="T26" fmla="*/ 125 w 403"/>
                <a:gd name="T27" fmla="*/ 105 h 402"/>
                <a:gd name="T28" fmla="*/ 149 w 403"/>
                <a:gd name="T29" fmla="*/ 128 h 402"/>
                <a:gd name="T30" fmla="*/ 125 w 403"/>
                <a:gd name="T31" fmla="*/ 150 h 402"/>
                <a:gd name="T32" fmla="*/ 302 w 403"/>
                <a:gd name="T33" fmla="*/ 297 h 402"/>
                <a:gd name="T34" fmla="*/ 259 w 403"/>
                <a:gd name="T35" fmla="*/ 297 h 402"/>
                <a:gd name="T36" fmla="*/ 259 w 403"/>
                <a:gd name="T37" fmla="*/ 228 h 402"/>
                <a:gd name="T38" fmla="*/ 237 w 403"/>
                <a:gd name="T39" fmla="*/ 199 h 402"/>
                <a:gd name="T40" fmla="*/ 215 w 403"/>
                <a:gd name="T41" fmla="*/ 215 h 402"/>
                <a:gd name="T42" fmla="*/ 214 w 403"/>
                <a:gd name="T43" fmla="*/ 225 h 402"/>
                <a:gd name="T44" fmla="*/ 214 w 403"/>
                <a:gd name="T45" fmla="*/ 297 h 402"/>
                <a:gd name="T46" fmla="*/ 170 w 403"/>
                <a:gd name="T47" fmla="*/ 297 h 402"/>
                <a:gd name="T48" fmla="*/ 170 w 403"/>
                <a:gd name="T49" fmla="*/ 168 h 402"/>
                <a:gd name="T50" fmla="*/ 214 w 403"/>
                <a:gd name="T51" fmla="*/ 168 h 402"/>
                <a:gd name="T52" fmla="*/ 214 w 403"/>
                <a:gd name="T53" fmla="*/ 186 h 402"/>
                <a:gd name="T54" fmla="*/ 252 w 403"/>
                <a:gd name="T55" fmla="*/ 165 h 402"/>
                <a:gd name="T56" fmla="*/ 302 w 403"/>
                <a:gd name="T57" fmla="*/ 223 h 402"/>
                <a:gd name="T58" fmla="*/ 302 w 403"/>
                <a:gd name="T59" fmla="*/ 29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3" h="402">
                  <a:moveTo>
                    <a:pt x="201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2"/>
                    <a:pt x="90" y="402"/>
                    <a:pt x="201" y="402"/>
                  </a:cubicBezTo>
                  <a:cubicBezTo>
                    <a:pt x="313" y="402"/>
                    <a:pt x="403" y="312"/>
                    <a:pt x="403" y="201"/>
                  </a:cubicBezTo>
                  <a:cubicBezTo>
                    <a:pt x="403" y="90"/>
                    <a:pt x="313" y="0"/>
                    <a:pt x="201" y="0"/>
                  </a:cubicBezTo>
                  <a:moveTo>
                    <a:pt x="147" y="297"/>
                  </a:moveTo>
                  <a:cubicBezTo>
                    <a:pt x="104" y="297"/>
                    <a:pt x="104" y="297"/>
                    <a:pt x="104" y="297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47" y="168"/>
                    <a:pt x="147" y="168"/>
                    <a:pt x="147" y="168"/>
                  </a:cubicBezTo>
                  <a:lnTo>
                    <a:pt x="147" y="297"/>
                  </a:lnTo>
                  <a:close/>
                  <a:moveTo>
                    <a:pt x="125" y="150"/>
                  </a:moveTo>
                  <a:cubicBezTo>
                    <a:pt x="125" y="150"/>
                    <a:pt x="125" y="150"/>
                    <a:pt x="125" y="150"/>
                  </a:cubicBezTo>
                  <a:cubicBezTo>
                    <a:pt x="110" y="150"/>
                    <a:pt x="101" y="140"/>
                    <a:pt x="101" y="128"/>
                  </a:cubicBezTo>
                  <a:cubicBezTo>
                    <a:pt x="101" y="115"/>
                    <a:pt x="111" y="105"/>
                    <a:pt x="125" y="105"/>
                  </a:cubicBezTo>
                  <a:cubicBezTo>
                    <a:pt x="140" y="105"/>
                    <a:pt x="149" y="115"/>
                    <a:pt x="149" y="128"/>
                  </a:cubicBezTo>
                  <a:cubicBezTo>
                    <a:pt x="149" y="140"/>
                    <a:pt x="140" y="150"/>
                    <a:pt x="125" y="150"/>
                  </a:cubicBezTo>
                  <a:moveTo>
                    <a:pt x="302" y="297"/>
                  </a:moveTo>
                  <a:cubicBezTo>
                    <a:pt x="259" y="297"/>
                    <a:pt x="259" y="297"/>
                    <a:pt x="259" y="297"/>
                  </a:cubicBezTo>
                  <a:cubicBezTo>
                    <a:pt x="259" y="228"/>
                    <a:pt x="259" y="228"/>
                    <a:pt x="259" y="228"/>
                  </a:cubicBezTo>
                  <a:cubicBezTo>
                    <a:pt x="259" y="211"/>
                    <a:pt x="253" y="199"/>
                    <a:pt x="237" y="199"/>
                  </a:cubicBezTo>
                  <a:cubicBezTo>
                    <a:pt x="225" y="199"/>
                    <a:pt x="218" y="207"/>
                    <a:pt x="215" y="215"/>
                  </a:cubicBezTo>
                  <a:cubicBezTo>
                    <a:pt x="214" y="217"/>
                    <a:pt x="214" y="221"/>
                    <a:pt x="214" y="225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170" y="297"/>
                    <a:pt x="170" y="297"/>
                    <a:pt x="170" y="297"/>
                  </a:cubicBezTo>
                  <a:cubicBezTo>
                    <a:pt x="170" y="297"/>
                    <a:pt x="171" y="180"/>
                    <a:pt x="170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9" y="177"/>
                    <a:pt x="230" y="165"/>
                    <a:pt x="252" y="165"/>
                  </a:cubicBezTo>
                  <a:cubicBezTo>
                    <a:pt x="281" y="165"/>
                    <a:pt x="302" y="183"/>
                    <a:pt x="302" y="223"/>
                  </a:cubicBezTo>
                  <a:lnTo>
                    <a:pt x="302" y="297"/>
                  </a:lnTo>
                  <a:close/>
                </a:path>
              </a:pathLst>
            </a:custGeom>
            <a:solidFill>
              <a:srgbClr val="0F2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66673" y="12515051"/>
              <a:ext cx="375673" cy="375674"/>
              <a:chOff x="8058150" y="7740650"/>
              <a:chExt cx="1473200" cy="1473200"/>
            </a:xfrm>
            <a:solidFill>
              <a:srgbClr val="0F2D51"/>
            </a:solidFill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8770938" y="8220075"/>
                <a:ext cx="38100" cy="146050"/>
              </a:xfrm>
              <a:custGeom>
                <a:avLst/>
                <a:gdLst>
                  <a:gd name="T0" fmla="*/ 5 w 10"/>
                  <a:gd name="T1" fmla="*/ 39 h 39"/>
                  <a:gd name="T2" fmla="*/ 9 w 10"/>
                  <a:gd name="T3" fmla="*/ 38 h 39"/>
                  <a:gd name="T4" fmla="*/ 10 w 10"/>
                  <a:gd name="T5" fmla="*/ 34 h 39"/>
                  <a:gd name="T6" fmla="*/ 10 w 10"/>
                  <a:gd name="T7" fmla="*/ 4 h 39"/>
                  <a:gd name="T8" fmla="*/ 9 w 10"/>
                  <a:gd name="T9" fmla="*/ 1 h 39"/>
                  <a:gd name="T10" fmla="*/ 5 w 10"/>
                  <a:gd name="T11" fmla="*/ 0 h 39"/>
                  <a:gd name="T12" fmla="*/ 2 w 10"/>
                  <a:gd name="T13" fmla="*/ 1 h 39"/>
                  <a:gd name="T14" fmla="*/ 0 w 10"/>
                  <a:gd name="T15" fmla="*/ 4 h 39"/>
                  <a:gd name="T16" fmla="*/ 0 w 10"/>
                  <a:gd name="T17" fmla="*/ 34 h 39"/>
                  <a:gd name="T18" fmla="*/ 2 w 10"/>
                  <a:gd name="T19" fmla="*/ 38 h 39"/>
                  <a:gd name="T20" fmla="*/ 5 w 10"/>
                  <a:gd name="T2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39">
                    <a:moveTo>
                      <a:pt x="5" y="39"/>
                    </a:moveTo>
                    <a:cubicBezTo>
                      <a:pt x="6" y="39"/>
                      <a:pt x="8" y="38"/>
                      <a:pt x="9" y="38"/>
                    </a:cubicBezTo>
                    <a:cubicBezTo>
                      <a:pt x="9" y="37"/>
                      <a:pt x="10" y="36"/>
                      <a:pt x="10" y="3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9" y="2"/>
                      <a:pt x="9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6"/>
                      <a:pt x="1" y="37"/>
                      <a:pt x="2" y="38"/>
                    </a:cubicBezTo>
                    <a:cubicBezTo>
                      <a:pt x="2" y="38"/>
                      <a:pt x="3" y="39"/>
                      <a:pt x="5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8812213" y="8509000"/>
                <a:ext cx="104775" cy="254000"/>
              </a:xfrm>
              <a:custGeom>
                <a:avLst/>
                <a:gdLst>
                  <a:gd name="T0" fmla="*/ 19 w 28"/>
                  <a:gd name="T1" fmla="*/ 17 h 68"/>
                  <a:gd name="T2" fmla="*/ 14 w 28"/>
                  <a:gd name="T3" fmla="*/ 18 h 68"/>
                  <a:gd name="T4" fmla="*/ 10 w 28"/>
                  <a:gd name="T5" fmla="*/ 22 h 68"/>
                  <a:gd name="T6" fmla="*/ 10 w 28"/>
                  <a:gd name="T7" fmla="*/ 0 h 68"/>
                  <a:gd name="T8" fmla="*/ 0 w 28"/>
                  <a:gd name="T9" fmla="*/ 0 h 68"/>
                  <a:gd name="T10" fmla="*/ 0 w 28"/>
                  <a:gd name="T11" fmla="*/ 67 h 68"/>
                  <a:gd name="T12" fmla="*/ 10 w 28"/>
                  <a:gd name="T13" fmla="*/ 67 h 68"/>
                  <a:gd name="T14" fmla="*/ 10 w 28"/>
                  <a:gd name="T15" fmla="*/ 63 h 68"/>
                  <a:gd name="T16" fmla="*/ 14 w 28"/>
                  <a:gd name="T17" fmla="*/ 67 h 68"/>
                  <a:gd name="T18" fmla="*/ 19 w 28"/>
                  <a:gd name="T19" fmla="*/ 68 h 68"/>
                  <a:gd name="T20" fmla="*/ 26 w 28"/>
                  <a:gd name="T21" fmla="*/ 65 h 68"/>
                  <a:gd name="T22" fmla="*/ 28 w 28"/>
                  <a:gd name="T23" fmla="*/ 57 h 68"/>
                  <a:gd name="T24" fmla="*/ 28 w 28"/>
                  <a:gd name="T25" fmla="*/ 29 h 68"/>
                  <a:gd name="T26" fmla="*/ 26 w 28"/>
                  <a:gd name="T27" fmla="*/ 20 h 68"/>
                  <a:gd name="T28" fmla="*/ 19 w 28"/>
                  <a:gd name="T29" fmla="*/ 17 h 68"/>
                  <a:gd name="T30" fmla="*/ 18 w 28"/>
                  <a:gd name="T31" fmla="*/ 56 h 68"/>
                  <a:gd name="T32" fmla="*/ 17 w 28"/>
                  <a:gd name="T33" fmla="*/ 59 h 68"/>
                  <a:gd name="T34" fmla="*/ 14 w 28"/>
                  <a:gd name="T35" fmla="*/ 60 h 68"/>
                  <a:gd name="T36" fmla="*/ 12 w 28"/>
                  <a:gd name="T37" fmla="*/ 60 h 68"/>
                  <a:gd name="T38" fmla="*/ 10 w 28"/>
                  <a:gd name="T39" fmla="*/ 58 h 68"/>
                  <a:gd name="T40" fmla="*/ 10 w 28"/>
                  <a:gd name="T41" fmla="*/ 27 h 68"/>
                  <a:gd name="T42" fmla="*/ 12 w 28"/>
                  <a:gd name="T43" fmla="*/ 25 h 68"/>
                  <a:gd name="T44" fmla="*/ 14 w 28"/>
                  <a:gd name="T45" fmla="*/ 25 h 68"/>
                  <a:gd name="T46" fmla="*/ 17 w 28"/>
                  <a:gd name="T47" fmla="*/ 26 h 68"/>
                  <a:gd name="T48" fmla="*/ 18 w 28"/>
                  <a:gd name="T49" fmla="*/ 30 h 68"/>
                  <a:gd name="T50" fmla="*/ 18 w 28"/>
                  <a:gd name="T51" fmla="*/ 5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68">
                    <a:moveTo>
                      <a:pt x="19" y="17"/>
                    </a:moveTo>
                    <a:cubicBezTo>
                      <a:pt x="17" y="17"/>
                      <a:pt x="16" y="17"/>
                      <a:pt x="14" y="18"/>
                    </a:cubicBezTo>
                    <a:cubicBezTo>
                      <a:pt x="13" y="19"/>
                      <a:pt x="11" y="20"/>
                      <a:pt x="10" y="2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1" y="65"/>
                      <a:pt x="12" y="66"/>
                      <a:pt x="14" y="67"/>
                    </a:cubicBezTo>
                    <a:cubicBezTo>
                      <a:pt x="15" y="68"/>
                      <a:pt x="17" y="68"/>
                      <a:pt x="19" y="68"/>
                    </a:cubicBezTo>
                    <a:cubicBezTo>
                      <a:pt x="22" y="68"/>
                      <a:pt x="24" y="67"/>
                      <a:pt x="26" y="65"/>
                    </a:cubicBezTo>
                    <a:cubicBezTo>
                      <a:pt x="27" y="63"/>
                      <a:pt x="28" y="61"/>
                      <a:pt x="28" y="5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5"/>
                      <a:pt x="27" y="22"/>
                      <a:pt x="26" y="20"/>
                    </a:cubicBezTo>
                    <a:cubicBezTo>
                      <a:pt x="24" y="18"/>
                      <a:pt x="22" y="17"/>
                      <a:pt x="19" y="17"/>
                    </a:cubicBezTo>
                    <a:moveTo>
                      <a:pt x="18" y="56"/>
                    </a:moveTo>
                    <a:cubicBezTo>
                      <a:pt x="18" y="57"/>
                      <a:pt x="18" y="58"/>
                      <a:pt x="17" y="59"/>
                    </a:cubicBezTo>
                    <a:cubicBezTo>
                      <a:pt x="17" y="60"/>
                      <a:pt x="16" y="60"/>
                      <a:pt x="14" y="60"/>
                    </a:cubicBezTo>
                    <a:cubicBezTo>
                      <a:pt x="14" y="60"/>
                      <a:pt x="13" y="60"/>
                      <a:pt x="12" y="60"/>
                    </a:cubicBezTo>
                    <a:cubicBezTo>
                      <a:pt x="11" y="59"/>
                      <a:pt x="11" y="59"/>
                      <a:pt x="10" y="5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6"/>
                      <a:pt x="11" y="26"/>
                      <a:pt x="12" y="25"/>
                    </a:cubicBezTo>
                    <a:cubicBezTo>
                      <a:pt x="12" y="25"/>
                      <a:pt x="13" y="25"/>
                      <a:pt x="14" y="25"/>
                    </a:cubicBezTo>
                    <a:cubicBezTo>
                      <a:pt x="15" y="25"/>
                      <a:pt x="16" y="25"/>
                      <a:pt x="17" y="26"/>
                    </a:cubicBezTo>
                    <a:cubicBezTo>
                      <a:pt x="18" y="27"/>
                      <a:pt x="18" y="28"/>
                      <a:pt x="18" y="30"/>
                    </a:cubicBezTo>
                    <a:lnTo>
                      <a:pt x="1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8531225" y="8509000"/>
                <a:ext cx="127000" cy="250825"/>
              </a:xfrm>
              <a:custGeom>
                <a:avLst/>
                <a:gdLst>
                  <a:gd name="T0" fmla="*/ 0 w 80"/>
                  <a:gd name="T1" fmla="*/ 23 h 158"/>
                  <a:gd name="T2" fmla="*/ 28 w 80"/>
                  <a:gd name="T3" fmla="*/ 23 h 158"/>
                  <a:gd name="T4" fmla="*/ 28 w 80"/>
                  <a:gd name="T5" fmla="*/ 158 h 158"/>
                  <a:gd name="T6" fmla="*/ 54 w 80"/>
                  <a:gd name="T7" fmla="*/ 158 h 158"/>
                  <a:gd name="T8" fmla="*/ 54 w 80"/>
                  <a:gd name="T9" fmla="*/ 23 h 158"/>
                  <a:gd name="T10" fmla="*/ 80 w 80"/>
                  <a:gd name="T11" fmla="*/ 23 h 158"/>
                  <a:gd name="T12" fmla="*/ 80 w 80"/>
                  <a:gd name="T13" fmla="*/ 0 h 158"/>
                  <a:gd name="T14" fmla="*/ 0 w 80"/>
                  <a:gd name="T15" fmla="*/ 0 h 158"/>
                  <a:gd name="T16" fmla="*/ 0 w 80"/>
                  <a:gd name="T17" fmla="*/ 2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58">
                    <a:moveTo>
                      <a:pt x="0" y="23"/>
                    </a:moveTo>
                    <a:lnTo>
                      <a:pt x="28" y="23"/>
                    </a:lnTo>
                    <a:lnTo>
                      <a:pt x="28" y="158"/>
                    </a:lnTo>
                    <a:lnTo>
                      <a:pt x="54" y="158"/>
                    </a:lnTo>
                    <a:lnTo>
                      <a:pt x="54" y="23"/>
                    </a:lnTo>
                    <a:lnTo>
                      <a:pt x="80" y="23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8677275" y="8575675"/>
                <a:ext cx="104775" cy="187325"/>
              </a:xfrm>
              <a:custGeom>
                <a:avLst/>
                <a:gdLst>
                  <a:gd name="T0" fmla="*/ 18 w 28"/>
                  <a:gd name="T1" fmla="*/ 37 h 50"/>
                  <a:gd name="T2" fmla="*/ 15 w 28"/>
                  <a:gd name="T3" fmla="*/ 40 h 50"/>
                  <a:gd name="T4" fmla="*/ 12 w 28"/>
                  <a:gd name="T5" fmla="*/ 41 h 50"/>
                  <a:gd name="T6" fmla="*/ 10 w 28"/>
                  <a:gd name="T7" fmla="*/ 40 h 50"/>
                  <a:gd name="T8" fmla="*/ 10 w 28"/>
                  <a:gd name="T9" fmla="*/ 38 h 50"/>
                  <a:gd name="T10" fmla="*/ 10 w 28"/>
                  <a:gd name="T11" fmla="*/ 0 h 50"/>
                  <a:gd name="T12" fmla="*/ 0 w 28"/>
                  <a:gd name="T13" fmla="*/ 0 h 50"/>
                  <a:gd name="T14" fmla="*/ 0 w 28"/>
                  <a:gd name="T15" fmla="*/ 41 h 50"/>
                  <a:gd name="T16" fmla="*/ 2 w 28"/>
                  <a:gd name="T17" fmla="*/ 48 h 50"/>
                  <a:gd name="T18" fmla="*/ 7 w 28"/>
                  <a:gd name="T19" fmla="*/ 50 h 50"/>
                  <a:gd name="T20" fmla="*/ 13 w 28"/>
                  <a:gd name="T21" fmla="*/ 48 h 50"/>
                  <a:gd name="T22" fmla="*/ 18 w 28"/>
                  <a:gd name="T23" fmla="*/ 44 h 50"/>
                  <a:gd name="T24" fmla="*/ 18 w 28"/>
                  <a:gd name="T25" fmla="*/ 49 h 50"/>
                  <a:gd name="T26" fmla="*/ 28 w 28"/>
                  <a:gd name="T27" fmla="*/ 49 h 50"/>
                  <a:gd name="T28" fmla="*/ 28 w 28"/>
                  <a:gd name="T29" fmla="*/ 0 h 50"/>
                  <a:gd name="T30" fmla="*/ 18 w 28"/>
                  <a:gd name="T31" fmla="*/ 0 h 50"/>
                  <a:gd name="T32" fmla="*/ 18 w 28"/>
                  <a:gd name="T3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50">
                    <a:moveTo>
                      <a:pt x="18" y="37"/>
                    </a:moveTo>
                    <a:cubicBezTo>
                      <a:pt x="17" y="38"/>
                      <a:pt x="16" y="39"/>
                      <a:pt x="15" y="40"/>
                    </a:cubicBezTo>
                    <a:cubicBezTo>
                      <a:pt x="14" y="41"/>
                      <a:pt x="13" y="41"/>
                      <a:pt x="12" y="41"/>
                    </a:cubicBezTo>
                    <a:cubicBezTo>
                      <a:pt x="11" y="41"/>
                      <a:pt x="11" y="41"/>
                      <a:pt x="10" y="40"/>
                    </a:cubicBezTo>
                    <a:cubicBezTo>
                      <a:pt x="10" y="40"/>
                      <a:pt x="10" y="39"/>
                      <a:pt x="10" y="3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4"/>
                      <a:pt x="0" y="46"/>
                      <a:pt x="2" y="48"/>
                    </a:cubicBezTo>
                    <a:cubicBezTo>
                      <a:pt x="3" y="49"/>
                      <a:pt x="5" y="50"/>
                      <a:pt x="7" y="50"/>
                    </a:cubicBezTo>
                    <a:cubicBezTo>
                      <a:pt x="9" y="50"/>
                      <a:pt x="11" y="50"/>
                      <a:pt x="13" y="48"/>
                    </a:cubicBezTo>
                    <a:cubicBezTo>
                      <a:pt x="15" y="47"/>
                      <a:pt x="16" y="46"/>
                      <a:pt x="18" y="44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8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8058150" y="7740650"/>
                <a:ext cx="1473200" cy="1473200"/>
              </a:xfrm>
              <a:custGeom>
                <a:avLst/>
                <a:gdLst>
                  <a:gd name="T0" fmla="*/ 196 w 393"/>
                  <a:gd name="T1" fmla="*/ 0 h 393"/>
                  <a:gd name="T2" fmla="*/ 0 w 393"/>
                  <a:gd name="T3" fmla="*/ 196 h 393"/>
                  <a:gd name="T4" fmla="*/ 196 w 393"/>
                  <a:gd name="T5" fmla="*/ 393 h 393"/>
                  <a:gd name="T6" fmla="*/ 393 w 393"/>
                  <a:gd name="T7" fmla="*/ 196 h 393"/>
                  <a:gd name="T8" fmla="*/ 196 w 393"/>
                  <a:gd name="T9" fmla="*/ 0 h 393"/>
                  <a:gd name="T10" fmla="*/ 220 w 393"/>
                  <a:gd name="T11" fmla="*/ 120 h 393"/>
                  <a:gd name="T12" fmla="*/ 231 w 393"/>
                  <a:gd name="T13" fmla="*/ 120 h 393"/>
                  <a:gd name="T14" fmla="*/ 231 w 393"/>
                  <a:gd name="T15" fmla="*/ 162 h 393"/>
                  <a:gd name="T16" fmla="*/ 232 w 393"/>
                  <a:gd name="T17" fmla="*/ 164 h 393"/>
                  <a:gd name="T18" fmla="*/ 234 w 393"/>
                  <a:gd name="T19" fmla="*/ 165 h 393"/>
                  <a:gd name="T20" fmla="*/ 237 w 393"/>
                  <a:gd name="T21" fmla="*/ 164 h 393"/>
                  <a:gd name="T22" fmla="*/ 241 w 393"/>
                  <a:gd name="T23" fmla="*/ 161 h 393"/>
                  <a:gd name="T24" fmla="*/ 241 w 393"/>
                  <a:gd name="T25" fmla="*/ 120 h 393"/>
                  <a:gd name="T26" fmla="*/ 252 w 393"/>
                  <a:gd name="T27" fmla="*/ 120 h 393"/>
                  <a:gd name="T28" fmla="*/ 252 w 393"/>
                  <a:gd name="T29" fmla="*/ 174 h 393"/>
                  <a:gd name="T30" fmla="*/ 241 w 393"/>
                  <a:gd name="T31" fmla="*/ 174 h 393"/>
                  <a:gd name="T32" fmla="*/ 241 w 393"/>
                  <a:gd name="T33" fmla="*/ 168 h 393"/>
                  <a:gd name="T34" fmla="*/ 234 w 393"/>
                  <a:gd name="T35" fmla="*/ 174 h 393"/>
                  <a:gd name="T36" fmla="*/ 228 w 393"/>
                  <a:gd name="T37" fmla="*/ 175 h 393"/>
                  <a:gd name="T38" fmla="*/ 222 w 393"/>
                  <a:gd name="T39" fmla="*/ 173 h 393"/>
                  <a:gd name="T40" fmla="*/ 220 w 393"/>
                  <a:gd name="T41" fmla="*/ 165 h 393"/>
                  <a:gd name="T42" fmla="*/ 220 w 393"/>
                  <a:gd name="T43" fmla="*/ 120 h 393"/>
                  <a:gd name="T44" fmla="*/ 178 w 393"/>
                  <a:gd name="T45" fmla="*/ 132 h 393"/>
                  <a:gd name="T46" fmla="*/ 183 w 393"/>
                  <a:gd name="T47" fmla="*/ 122 h 393"/>
                  <a:gd name="T48" fmla="*/ 195 w 393"/>
                  <a:gd name="T49" fmla="*/ 118 h 393"/>
                  <a:gd name="T50" fmla="*/ 207 w 393"/>
                  <a:gd name="T51" fmla="*/ 122 h 393"/>
                  <a:gd name="T52" fmla="*/ 211 w 393"/>
                  <a:gd name="T53" fmla="*/ 132 h 393"/>
                  <a:gd name="T54" fmla="*/ 211 w 393"/>
                  <a:gd name="T55" fmla="*/ 161 h 393"/>
                  <a:gd name="T56" fmla="*/ 207 w 393"/>
                  <a:gd name="T57" fmla="*/ 172 h 393"/>
                  <a:gd name="T58" fmla="*/ 195 w 393"/>
                  <a:gd name="T59" fmla="*/ 176 h 393"/>
                  <a:gd name="T60" fmla="*/ 183 w 393"/>
                  <a:gd name="T61" fmla="*/ 172 h 393"/>
                  <a:gd name="T62" fmla="*/ 178 w 393"/>
                  <a:gd name="T63" fmla="*/ 161 h 393"/>
                  <a:gd name="T64" fmla="*/ 178 w 393"/>
                  <a:gd name="T65" fmla="*/ 132 h 393"/>
                  <a:gd name="T66" fmla="*/ 148 w 393"/>
                  <a:gd name="T67" fmla="*/ 100 h 393"/>
                  <a:gd name="T68" fmla="*/ 156 w 393"/>
                  <a:gd name="T69" fmla="*/ 130 h 393"/>
                  <a:gd name="T70" fmla="*/ 157 w 393"/>
                  <a:gd name="T71" fmla="*/ 130 h 393"/>
                  <a:gd name="T72" fmla="*/ 165 w 393"/>
                  <a:gd name="T73" fmla="*/ 100 h 393"/>
                  <a:gd name="T74" fmla="*/ 178 w 393"/>
                  <a:gd name="T75" fmla="*/ 100 h 393"/>
                  <a:gd name="T76" fmla="*/ 163 w 393"/>
                  <a:gd name="T77" fmla="*/ 144 h 393"/>
                  <a:gd name="T78" fmla="*/ 163 w 393"/>
                  <a:gd name="T79" fmla="*/ 174 h 393"/>
                  <a:gd name="T80" fmla="*/ 150 w 393"/>
                  <a:gd name="T81" fmla="*/ 174 h 393"/>
                  <a:gd name="T82" fmla="*/ 150 w 393"/>
                  <a:gd name="T83" fmla="*/ 145 h 393"/>
                  <a:gd name="T84" fmla="*/ 135 w 393"/>
                  <a:gd name="T85" fmla="*/ 100 h 393"/>
                  <a:gd name="T86" fmla="*/ 148 w 393"/>
                  <a:gd name="T87" fmla="*/ 100 h 393"/>
                  <a:gd name="T88" fmla="*/ 295 w 393"/>
                  <a:gd name="T89" fmla="*/ 257 h 393"/>
                  <a:gd name="T90" fmla="*/ 259 w 393"/>
                  <a:gd name="T91" fmla="*/ 293 h 393"/>
                  <a:gd name="T92" fmla="*/ 134 w 393"/>
                  <a:gd name="T93" fmla="*/ 293 h 393"/>
                  <a:gd name="T94" fmla="*/ 98 w 393"/>
                  <a:gd name="T95" fmla="*/ 257 h 393"/>
                  <a:gd name="T96" fmla="*/ 98 w 393"/>
                  <a:gd name="T97" fmla="*/ 228 h 393"/>
                  <a:gd name="T98" fmla="*/ 134 w 393"/>
                  <a:gd name="T99" fmla="*/ 192 h 393"/>
                  <a:gd name="T100" fmla="*/ 259 w 393"/>
                  <a:gd name="T101" fmla="*/ 192 h 393"/>
                  <a:gd name="T102" fmla="*/ 295 w 393"/>
                  <a:gd name="T103" fmla="*/ 228 h 393"/>
                  <a:gd name="T104" fmla="*/ 295 w 393"/>
                  <a:gd name="T105" fmla="*/ 25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93" h="393">
                    <a:moveTo>
                      <a:pt x="196" y="0"/>
                    </a:moveTo>
                    <a:cubicBezTo>
                      <a:pt x="88" y="0"/>
                      <a:pt x="0" y="88"/>
                      <a:pt x="0" y="196"/>
                    </a:cubicBezTo>
                    <a:cubicBezTo>
                      <a:pt x="0" y="305"/>
                      <a:pt x="88" y="393"/>
                      <a:pt x="196" y="393"/>
                    </a:cubicBezTo>
                    <a:cubicBezTo>
                      <a:pt x="305" y="393"/>
                      <a:pt x="393" y="305"/>
                      <a:pt x="393" y="196"/>
                    </a:cubicBezTo>
                    <a:cubicBezTo>
                      <a:pt x="393" y="88"/>
                      <a:pt x="305" y="0"/>
                      <a:pt x="196" y="0"/>
                    </a:cubicBezTo>
                    <a:moveTo>
                      <a:pt x="220" y="120"/>
                    </a:moveTo>
                    <a:cubicBezTo>
                      <a:pt x="231" y="120"/>
                      <a:pt x="231" y="120"/>
                      <a:pt x="231" y="120"/>
                    </a:cubicBezTo>
                    <a:cubicBezTo>
                      <a:pt x="231" y="162"/>
                      <a:pt x="231" y="162"/>
                      <a:pt x="231" y="162"/>
                    </a:cubicBezTo>
                    <a:cubicBezTo>
                      <a:pt x="231" y="163"/>
                      <a:pt x="231" y="164"/>
                      <a:pt x="232" y="164"/>
                    </a:cubicBezTo>
                    <a:cubicBezTo>
                      <a:pt x="232" y="165"/>
                      <a:pt x="233" y="165"/>
                      <a:pt x="234" y="165"/>
                    </a:cubicBezTo>
                    <a:cubicBezTo>
                      <a:pt x="235" y="165"/>
                      <a:pt x="236" y="165"/>
                      <a:pt x="237" y="164"/>
                    </a:cubicBezTo>
                    <a:cubicBezTo>
                      <a:pt x="239" y="163"/>
                      <a:pt x="240" y="162"/>
                      <a:pt x="241" y="161"/>
                    </a:cubicBezTo>
                    <a:cubicBezTo>
                      <a:pt x="241" y="120"/>
                      <a:pt x="241" y="120"/>
                      <a:pt x="241" y="120"/>
                    </a:cubicBezTo>
                    <a:cubicBezTo>
                      <a:pt x="252" y="120"/>
                      <a:pt x="252" y="120"/>
                      <a:pt x="252" y="120"/>
                    </a:cubicBezTo>
                    <a:cubicBezTo>
                      <a:pt x="252" y="174"/>
                      <a:pt x="252" y="174"/>
                      <a:pt x="252" y="174"/>
                    </a:cubicBezTo>
                    <a:cubicBezTo>
                      <a:pt x="241" y="174"/>
                      <a:pt x="241" y="174"/>
                      <a:pt x="241" y="174"/>
                    </a:cubicBezTo>
                    <a:cubicBezTo>
                      <a:pt x="241" y="168"/>
                      <a:pt x="241" y="168"/>
                      <a:pt x="241" y="168"/>
                    </a:cubicBezTo>
                    <a:cubicBezTo>
                      <a:pt x="239" y="171"/>
                      <a:pt x="237" y="172"/>
                      <a:pt x="234" y="174"/>
                    </a:cubicBezTo>
                    <a:cubicBezTo>
                      <a:pt x="232" y="175"/>
                      <a:pt x="230" y="175"/>
                      <a:pt x="228" y="175"/>
                    </a:cubicBezTo>
                    <a:cubicBezTo>
                      <a:pt x="225" y="175"/>
                      <a:pt x="223" y="174"/>
                      <a:pt x="222" y="173"/>
                    </a:cubicBezTo>
                    <a:cubicBezTo>
                      <a:pt x="221" y="171"/>
                      <a:pt x="220" y="169"/>
                      <a:pt x="220" y="165"/>
                    </a:cubicBezTo>
                    <a:lnTo>
                      <a:pt x="220" y="120"/>
                    </a:lnTo>
                    <a:close/>
                    <a:moveTo>
                      <a:pt x="178" y="132"/>
                    </a:moveTo>
                    <a:cubicBezTo>
                      <a:pt x="178" y="128"/>
                      <a:pt x="180" y="125"/>
                      <a:pt x="183" y="122"/>
                    </a:cubicBezTo>
                    <a:cubicBezTo>
                      <a:pt x="186" y="119"/>
                      <a:pt x="190" y="118"/>
                      <a:pt x="195" y="118"/>
                    </a:cubicBezTo>
                    <a:cubicBezTo>
                      <a:pt x="200" y="118"/>
                      <a:pt x="204" y="120"/>
                      <a:pt x="207" y="122"/>
                    </a:cubicBezTo>
                    <a:cubicBezTo>
                      <a:pt x="209" y="125"/>
                      <a:pt x="211" y="128"/>
                      <a:pt x="211" y="132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1" y="166"/>
                      <a:pt x="210" y="169"/>
                      <a:pt x="207" y="172"/>
                    </a:cubicBezTo>
                    <a:cubicBezTo>
                      <a:pt x="204" y="175"/>
                      <a:pt x="200" y="176"/>
                      <a:pt x="195" y="176"/>
                    </a:cubicBezTo>
                    <a:cubicBezTo>
                      <a:pt x="190" y="176"/>
                      <a:pt x="186" y="174"/>
                      <a:pt x="183" y="172"/>
                    </a:cubicBezTo>
                    <a:cubicBezTo>
                      <a:pt x="180" y="169"/>
                      <a:pt x="178" y="165"/>
                      <a:pt x="178" y="161"/>
                    </a:cubicBezTo>
                    <a:lnTo>
                      <a:pt x="178" y="132"/>
                    </a:lnTo>
                    <a:close/>
                    <a:moveTo>
                      <a:pt x="148" y="100"/>
                    </a:moveTo>
                    <a:cubicBezTo>
                      <a:pt x="156" y="130"/>
                      <a:pt x="156" y="130"/>
                      <a:pt x="156" y="130"/>
                    </a:cubicBezTo>
                    <a:cubicBezTo>
                      <a:pt x="157" y="130"/>
                      <a:pt x="157" y="130"/>
                      <a:pt x="157" y="130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63" y="144"/>
                      <a:pt x="163" y="144"/>
                      <a:pt x="163" y="144"/>
                    </a:cubicBezTo>
                    <a:cubicBezTo>
                      <a:pt x="163" y="174"/>
                      <a:pt x="163" y="174"/>
                      <a:pt x="163" y="174"/>
                    </a:cubicBezTo>
                    <a:cubicBezTo>
                      <a:pt x="150" y="174"/>
                      <a:pt x="150" y="174"/>
                      <a:pt x="150" y="174"/>
                    </a:cubicBezTo>
                    <a:cubicBezTo>
                      <a:pt x="150" y="145"/>
                      <a:pt x="150" y="145"/>
                      <a:pt x="150" y="145"/>
                    </a:cubicBezTo>
                    <a:cubicBezTo>
                      <a:pt x="135" y="100"/>
                      <a:pt x="135" y="100"/>
                      <a:pt x="135" y="100"/>
                    </a:cubicBezTo>
                    <a:lnTo>
                      <a:pt x="148" y="100"/>
                    </a:lnTo>
                    <a:close/>
                    <a:moveTo>
                      <a:pt x="295" y="257"/>
                    </a:moveTo>
                    <a:cubicBezTo>
                      <a:pt x="295" y="276"/>
                      <a:pt x="279" y="293"/>
                      <a:pt x="259" y="293"/>
                    </a:cubicBezTo>
                    <a:cubicBezTo>
                      <a:pt x="134" y="293"/>
                      <a:pt x="134" y="293"/>
                      <a:pt x="134" y="293"/>
                    </a:cubicBezTo>
                    <a:cubicBezTo>
                      <a:pt x="114" y="293"/>
                      <a:pt x="98" y="276"/>
                      <a:pt x="98" y="257"/>
                    </a:cubicBezTo>
                    <a:cubicBezTo>
                      <a:pt x="98" y="228"/>
                      <a:pt x="98" y="228"/>
                      <a:pt x="98" y="228"/>
                    </a:cubicBezTo>
                    <a:cubicBezTo>
                      <a:pt x="98" y="208"/>
                      <a:pt x="114" y="192"/>
                      <a:pt x="134" y="192"/>
                    </a:cubicBezTo>
                    <a:cubicBezTo>
                      <a:pt x="259" y="192"/>
                      <a:pt x="259" y="192"/>
                      <a:pt x="259" y="192"/>
                    </a:cubicBezTo>
                    <a:cubicBezTo>
                      <a:pt x="279" y="192"/>
                      <a:pt x="295" y="208"/>
                      <a:pt x="295" y="228"/>
                    </a:cubicBezTo>
                    <a:lnTo>
                      <a:pt x="295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8936038" y="8569325"/>
                <a:ext cx="112713" cy="198438"/>
              </a:xfrm>
              <a:custGeom>
                <a:avLst/>
                <a:gdLst>
                  <a:gd name="T0" fmla="*/ 16 w 30"/>
                  <a:gd name="T1" fmla="*/ 0 h 53"/>
                  <a:gd name="T2" fmla="*/ 5 w 30"/>
                  <a:gd name="T3" fmla="*/ 4 h 53"/>
                  <a:gd name="T4" fmla="*/ 0 w 30"/>
                  <a:gd name="T5" fmla="*/ 15 h 53"/>
                  <a:gd name="T6" fmla="*/ 0 w 30"/>
                  <a:gd name="T7" fmla="*/ 37 h 53"/>
                  <a:gd name="T8" fmla="*/ 4 w 30"/>
                  <a:gd name="T9" fmla="*/ 49 h 53"/>
                  <a:gd name="T10" fmla="*/ 15 w 30"/>
                  <a:gd name="T11" fmla="*/ 53 h 53"/>
                  <a:gd name="T12" fmla="*/ 26 w 30"/>
                  <a:gd name="T13" fmla="*/ 49 h 53"/>
                  <a:gd name="T14" fmla="*/ 30 w 30"/>
                  <a:gd name="T15" fmla="*/ 37 h 53"/>
                  <a:gd name="T16" fmla="*/ 30 w 30"/>
                  <a:gd name="T17" fmla="*/ 35 h 53"/>
                  <a:gd name="T18" fmla="*/ 20 w 30"/>
                  <a:gd name="T19" fmla="*/ 35 h 53"/>
                  <a:gd name="T20" fmla="*/ 20 w 30"/>
                  <a:gd name="T21" fmla="*/ 37 h 53"/>
                  <a:gd name="T22" fmla="*/ 19 w 30"/>
                  <a:gd name="T23" fmla="*/ 43 h 53"/>
                  <a:gd name="T24" fmla="*/ 15 w 30"/>
                  <a:gd name="T25" fmla="*/ 44 h 53"/>
                  <a:gd name="T26" fmla="*/ 12 w 30"/>
                  <a:gd name="T27" fmla="*/ 42 h 53"/>
                  <a:gd name="T28" fmla="*/ 11 w 30"/>
                  <a:gd name="T29" fmla="*/ 37 h 53"/>
                  <a:gd name="T30" fmla="*/ 11 w 30"/>
                  <a:gd name="T31" fmla="*/ 28 h 53"/>
                  <a:gd name="T32" fmla="*/ 30 w 30"/>
                  <a:gd name="T33" fmla="*/ 28 h 53"/>
                  <a:gd name="T34" fmla="*/ 30 w 30"/>
                  <a:gd name="T35" fmla="*/ 15 h 53"/>
                  <a:gd name="T36" fmla="*/ 26 w 30"/>
                  <a:gd name="T37" fmla="*/ 4 h 53"/>
                  <a:gd name="T38" fmla="*/ 16 w 30"/>
                  <a:gd name="T39" fmla="*/ 0 h 53"/>
                  <a:gd name="T40" fmla="*/ 20 w 30"/>
                  <a:gd name="T41" fmla="*/ 20 h 53"/>
                  <a:gd name="T42" fmla="*/ 11 w 30"/>
                  <a:gd name="T43" fmla="*/ 20 h 53"/>
                  <a:gd name="T44" fmla="*/ 11 w 30"/>
                  <a:gd name="T45" fmla="*/ 15 h 53"/>
                  <a:gd name="T46" fmla="*/ 12 w 30"/>
                  <a:gd name="T47" fmla="*/ 10 h 53"/>
                  <a:gd name="T48" fmla="*/ 15 w 30"/>
                  <a:gd name="T49" fmla="*/ 9 h 53"/>
                  <a:gd name="T50" fmla="*/ 18 w 30"/>
                  <a:gd name="T51" fmla="*/ 10 h 53"/>
                  <a:gd name="T52" fmla="*/ 20 w 30"/>
                  <a:gd name="T53" fmla="*/ 15 h 53"/>
                  <a:gd name="T54" fmla="*/ 20 w 30"/>
                  <a:gd name="T55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" h="53">
                    <a:moveTo>
                      <a:pt x="16" y="0"/>
                    </a:moveTo>
                    <a:cubicBezTo>
                      <a:pt x="11" y="0"/>
                      <a:pt x="8" y="2"/>
                      <a:pt x="5" y="4"/>
                    </a:cubicBezTo>
                    <a:cubicBezTo>
                      <a:pt x="2" y="7"/>
                      <a:pt x="0" y="11"/>
                      <a:pt x="0" y="1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2" y="46"/>
                      <a:pt x="4" y="49"/>
                    </a:cubicBezTo>
                    <a:cubicBezTo>
                      <a:pt x="7" y="51"/>
                      <a:pt x="10" y="53"/>
                      <a:pt x="15" y="53"/>
                    </a:cubicBezTo>
                    <a:cubicBezTo>
                      <a:pt x="20" y="53"/>
                      <a:pt x="24" y="51"/>
                      <a:pt x="26" y="49"/>
                    </a:cubicBezTo>
                    <a:cubicBezTo>
                      <a:pt x="29" y="46"/>
                      <a:pt x="30" y="42"/>
                      <a:pt x="30" y="37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40"/>
                      <a:pt x="19" y="42"/>
                      <a:pt x="19" y="43"/>
                    </a:cubicBezTo>
                    <a:cubicBezTo>
                      <a:pt x="18" y="44"/>
                      <a:pt x="17" y="44"/>
                      <a:pt x="15" y="44"/>
                    </a:cubicBezTo>
                    <a:cubicBezTo>
                      <a:pt x="14" y="44"/>
                      <a:pt x="12" y="43"/>
                      <a:pt x="12" y="42"/>
                    </a:cubicBezTo>
                    <a:cubicBezTo>
                      <a:pt x="11" y="41"/>
                      <a:pt x="11" y="40"/>
                      <a:pt x="11" y="3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0"/>
                      <a:pt x="29" y="7"/>
                      <a:pt x="26" y="4"/>
                    </a:cubicBezTo>
                    <a:cubicBezTo>
                      <a:pt x="24" y="2"/>
                      <a:pt x="20" y="0"/>
                      <a:pt x="16" y="0"/>
                    </a:cubicBezTo>
                    <a:moveTo>
                      <a:pt x="20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3"/>
                      <a:pt x="11" y="11"/>
                      <a:pt x="12" y="10"/>
                    </a:cubicBezTo>
                    <a:cubicBezTo>
                      <a:pt x="12" y="9"/>
                      <a:pt x="14" y="9"/>
                      <a:pt x="15" y="9"/>
                    </a:cubicBezTo>
                    <a:cubicBezTo>
                      <a:pt x="17" y="9"/>
                      <a:pt x="18" y="9"/>
                      <a:pt x="18" y="10"/>
                    </a:cubicBezTo>
                    <a:cubicBezTo>
                      <a:pt x="19" y="11"/>
                      <a:pt x="20" y="13"/>
                      <a:pt x="20" y="15"/>
                    </a:cubicBezTo>
                    <a:lnTo>
                      <a:pt x="2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50989" y="12515045"/>
              <a:ext cx="375673" cy="375674"/>
              <a:chOff x="9691688" y="7740650"/>
              <a:chExt cx="1473200" cy="1473200"/>
            </a:xfrm>
            <a:solidFill>
              <a:srgbClr val="0F2D51"/>
            </a:solidFill>
          </p:grpSpPr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10085388" y="8134350"/>
                <a:ext cx="685800" cy="685800"/>
              </a:xfrm>
              <a:custGeom>
                <a:avLst/>
                <a:gdLst>
                  <a:gd name="T0" fmla="*/ 138 w 183"/>
                  <a:gd name="T1" fmla="*/ 0 h 183"/>
                  <a:gd name="T2" fmla="*/ 45 w 183"/>
                  <a:gd name="T3" fmla="*/ 0 h 183"/>
                  <a:gd name="T4" fmla="*/ 0 w 183"/>
                  <a:gd name="T5" fmla="*/ 45 h 183"/>
                  <a:gd name="T6" fmla="*/ 0 w 183"/>
                  <a:gd name="T7" fmla="*/ 138 h 183"/>
                  <a:gd name="T8" fmla="*/ 45 w 183"/>
                  <a:gd name="T9" fmla="*/ 183 h 183"/>
                  <a:gd name="T10" fmla="*/ 138 w 183"/>
                  <a:gd name="T11" fmla="*/ 183 h 183"/>
                  <a:gd name="T12" fmla="*/ 183 w 183"/>
                  <a:gd name="T13" fmla="*/ 138 h 183"/>
                  <a:gd name="T14" fmla="*/ 183 w 183"/>
                  <a:gd name="T15" fmla="*/ 45 h 183"/>
                  <a:gd name="T16" fmla="*/ 138 w 183"/>
                  <a:gd name="T17" fmla="*/ 0 h 183"/>
                  <a:gd name="T18" fmla="*/ 91 w 183"/>
                  <a:gd name="T19" fmla="*/ 151 h 183"/>
                  <a:gd name="T20" fmla="*/ 32 w 183"/>
                  <a:gd name="T21" fmla="*/ 91 h 183"/>
                  <a:gd name="T22" fmla="*/ 91 w 183"/>
                  <a:gd name="T23" fmla="*/ 32 h 183"/>
                  <a:gd name="T24" fmla="*/ 151 w 183"/>
                  <a:gd name="T25" fmla="*/ 91 h 183"/>
                  <a:gd name="T26" fmla="*/ 91 w 183"/>
                  <a:gd name="T27" fmla="*/ 151 h 183"/>
                  <a:gd name="T28" fmla="*/ 151 w 183"/>
                  <a:gd name="T29" fmla="*/ 47 h 183"/>
                  <a:gd name="T30" fmla="*/ 137 w 183"/>
                  <a:gd name="T31" fmla="*/ 32 h 183"/>
                  <a:gd name="T32" fmla="*/ 151 w 183"/>
                  <a:gd name="T33" fmla="*/ 18 h 183"/>
                  <a:gd name="T34" fmla="*/ 165 w 183"/>
                  <a:gd name="T35" fmla="*/ 32 h 183"/>
                  <a:gd name="T36" fmla="*/ 151 w 183"/>
                  <a:gd name="T37" fmla="*/ 4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3" h="183">
                    <a:moveTo>
                      <a:pt x="138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63"/>
                      <a:pt x="20" y="183"/>
                      <a:pt x="45" y="183"/>
                    </a:cubicBezTo>
                    <a:cubicBezTo>
                      <a:pt x="138" y="183"/>
                      <a:pt x="138" y="183"/>
                      <a:pt x="138" y="183"/>
                    </a:cubicBezTo>
                    <a:cubicBezTo>
                      <a:pt x="163" y="183"/>
                      <a:pt x="183" y="163"/>
                      <a:pt x="183" y="138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20"/>
                      <a:pt x="163" y="0"/>
                      <a:pt x="138" y="0"/>
                    </a:cubicBezTo>
                    <a:close/>
                    <a:moveTo>
                      <a:pt x="91" y="151"/>
                    </a:moveTo>
                    <a:cubicBezTo>
                      <a:pt x="59" y="151"/>
                      <a:pt x="32" y="124"/>
                      <a:pt x="32" y="91"/>
                    </a:cubicBezTo>
                    <a:cubicBezTo>
                      <a:pt x="32" y="59"/>
                      <a:pt x="59" y="32"/>
                      <a:pt x="91" y="32"/>
                    </a:cubicBezTo>
                    <a:cubicBezTo>
                      <a:pt x="124" y="32"/>
                      <a:pt x="151" y="59"/>
                      <a:pt x="151" y="91"/>
                    </a:cubicBezTo>
                    <a:cubicBezTo>
                      <a:pt x="151" y="124"/>
                      <a:pt x="124" y="151"/>
                      <a:pt x="91" y="151"/>
                    </a:cubicBezTo>
                    <a:close/>
                    <a:moveTo>
                      <a:pt x="151" y="47"/>
                    </a:moveTo>
                    <a:cubicBezTo>
                      <a:pt x="143" y="47"/>
                      <a:pt x="137" y="40"/>
                      <a:pt x="137" y="32"/>
                    </a:cubicBezTo>
                    <a:cubicBezTo>
                      <a:pt x="137" y="25"/>
                      <a:pt x="143" y="18"/>
                      <a:pt x="151" y="18"/>
                    </a:cubicBezTo>
                    <a:cubicBezTo>
                      <a:pt x="159" y="18"/>
                      <a:pt x="165" y="25"/>
                      <a:pt x="165" y="32"/>
                    </a:cubicBezTo>
                    <a:cubicBezTo>
                      <a:pt x="165" y="40"/>
                      <a:pt x="159" y="47"/>
                      <a:pt x="15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10291763" y="8339138"/>
                <a:ext cx="274638" cy="274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9691688" y="7740650"/>
                <a:ext cx="1473200" cy="1473200"/>
              </a:xfrm>
              <a:custGeom>
                <a:avLst/>
                <a:gdLst>
                  <a:gd name="T0" fmla="*/ 197 w 393"/>
                  <a:gd name="T1" fmla="*/ 0 h 393"/>
                  <a:gd name="T2" fmla="*/ 0 w 393"/>
                  <a:gd name="T3" fmla="*/ 196 h 393"/>
                  <a:gd name="T4" fmla="*/ 197 w 393"/>
                  <a:gd name="T5" fmla="*/ 393 h 393"/>
                  <a:gd name="T6" fmla="*/ 393 w 393"/>
                  <a:gd name="T7" fmla="*/ 196 h 393"/>
                  <a:gd name="T8" fmla="*/ 197 w 393"/>
                  <a:gd name="T9" fmla="*/ 0 h 393"/>
                  <a:gd name="T10" fmla="*/ 311 w 393"/>
                  <a:gd name="T11" fmla="*/ 243 h 393"/>
                  <a:gd name="T12" fmla="*/ 243 w 393"/>
                  <a:gd name="T13" fmla="*/ 311 h 393"/>
                  <a:gd name="T14" fmla="*/ 150 w 393"/>
                  <a:gd name="T15" fmla="*/ 311 h 393"/>
                  <a:gd name="T16" fmla="*/ 82 w 393"/>
                  <a:gd name="T17" fmla="*/ 243 h 393"/>
                  <a:gd name="T18" fmla="*/ 82 w 393"/>
                  <a:gd name="T19" fmla="*/ 150 h 393"/>
                  <a:gd name="T20" fmla="*/ 150 w 393"/>
                  <a:gd name="T21" fmla="*/ 82 h 393"/>
                  <a:gd name="T22" fmla="*/ 243 w 393"/>
                  <a:gd name="T23" fmla="*/ 82 h 393"/>
                  <a:gd name="T24" fmla="*/ 311 w 393"/>
                  <a:gd name="T25" fmla="*/ 150 h 393"/>
                  <a:gd name="T26" fmla="*/ 311 w 393"/>
                  <a:gd name="T27" fmla="*/ 24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3" h="393">
                    <a:moveTo>
                      <a:pt x="197" y="0"/>
                    </a:moveTo>
                    <a:cubicBezTo>
                      <a:pt x="88" y="0"/>
                      <a:pt x="0" y="88"/>
                      <a:pt x="0" y="196"/>
                    </a:cubicBezTo>
                    <a:cubicBezTo>
                      <a:pt x="0" y="305"/>
                      <a:pt x="88" y="393"/>
                      <a:pt x="197" y="393"/>
                    </a:cubicBezTo>
                    <a:cubicBezTo>
                      <a:pt x="305" y="393"/>
                      <a:pt x="393" y="305"/>
                      <a:pt x="393" y="196"/>
                    </a:cubicBezTo>
                    <a:cubicBezTo>
                      <a:pt x="393" y="88"/>
                      <a:pt x="305" y="0"/>
                      <a:pt x="197" y="0"/>
                    </a:cubicBezTo>
                    <a:close/>
                    <a:moveTo>
                      <a:pt x="311" y="243"/>
                    </a:moveTo>
                    <a:cubicBezTo>
                      <a:pt x="311" y="280"/>
                      <a:pt x="280" y="311"/>
                      <a:pt x="243" y="311"/>
                    </a:cubicBezTo>
                    <a:cubicBezTo>
                      <a:pt x="150" y="311"/>
                      <a:pt x="150" y="311"/>
                      <a:pt x="150" y="311"/>
                    </a:cubicBezTo>
                    <a:cubicBezTo>
                      <a:pt x="112" y="311"/>
                      <a:pt x="82" y="280"/>
                      <a:pt x="82" y="243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12"/>
                      <a:pt x="112" y="82"/>
                      <a:pt x="150" y="82"/>
                    </a:cubicBezTo>
                    <a:cubicBezTo>
                      <a:pt x="243" y="82"/>
                      <a:pt x="243" y="82"/>
                      <a:pt x="243" y="82"/>
                    </a:cubicBezTo>
                    <a:cubicBezTo>
                      <a:pt x="280" y="82"/>
                      <a:pt x="311" y="112"/>
                      <a:pt x="311" y="150"/>
                    </a:cubicBezTo>
                    <a:lnTo>
                      <a:pt x="311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Text Placeholder 11"/>
          <p:cNvSpPr txBox="1">
            <a:spLocks/>
          </p:cNvSpPr>
          <p:nvPr/>
        </p:nvSpPr>
        <p:spPr bwMode="auto">
          <a:xfrm>
            <a:off x="5724525" y="8781255"/>
            <a:ext cx="4496594" cy="540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0" bIns="45703"/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sz="2200" dirty="0" smtClean="0">
                <a:solidFill>
                  <a:srgbClr val="E73A2D"/>
                </a:solidFill>
                <a:latin typeface="Amplitude Light" panose="02000606040000020004" pitchFamily="50" charset="0"/>
              </a:rPr>
              <a:t>JPMorgan Chase Campus Tour</a:t>
            </a:r>
            <a:endParaRPr lang="en-US" altLang="en-US" sz="2200" dirty="0">
              <a:solidFill>
                <a:srgbClr val="E73A2D"/>
              </a:solidFill>
              <a:latin typeface="Amplitude Light" panose="02000606040000020004" pitchFamily="50" charset="0"/>
            </a:endParaRPr>
          </a:p>
          <a:p>
            <a:endParaRPr lang="en-US" altLang="en-US" sz="1400" dirty="0">
              <a:latin typeface="Amplitude Light" panose="02000606040000020004" pitchFamily="50" charset="0"/>
            </a:endParaRPr>
          </a:p>
          <a:p>
            <a:r>
              <a:rPr lang="en-US" altLang="en-US" sz="1400" dirty="0">
                <a:latin typeface="Amplitude Light" panose="02000606040000020004" pitchFamily="50" charset="0"/>
              </a:rPr>
              <a:t>Technology is hardwired into everything we do </a:t>
            </a:r>
            <a:r>
              <a:rPr lang="en-US" altLang="en-US" sz="1400" dirty="0" smtClean="0">
                <a:latin typeface="Amplitude Light" panose="02000606040000020004" pitchFamily="50" charset="0"/>
              </a:rPr>
              <a:t>– </a:t>
            </a:r>
            <a:r>
              <a:rPr lang="en-US" altLang="en-US" sz="1400" dirty="0">
                <a:latin typeface="Amplitude Light" panose="02000606040000020004" pitchFamily="50" charset="0"/>
              </a:rPr>
              <a:t>all thanks to the incredible minds that work for us </a:t>
            </a:r>
            <a:r>
              <a:rPr lang="en-US" altLang="en-US" sz="1400" dirty="0" smtClean="0">
                <a:latin typeface="Amplitude Light" panose="02000606040000020004" pitchFamily="50" charset="0"/>
              </a:rPr>
              <a:t>in our Global Technology Centers of Excellence around </a:t>
            </a:r>
            <a:r>
              <a:rPr lang="en-US" altLang="en-US" sz="1400" dirty="0">
                <a:latin typeface="Amplitude Light" panose="02000606040000020004" pitchFamily="50" charset="0"/>
              </a:rPr>
              <a:t>the </a:t>
            </a:r>
            <a:r>
              <a:rPr lang="en-US" altLang="en-US" sz="1400" dirty="0" smtClean="0">
                <a:latin typeface="Amplitude Light" panose="02000606040000020004" pitchFamily="50" charset="0"/>
              </a:rPr>
              <a:t>world. </a:t>
            </a:r>
            <a:r>
              <a:rPr lang="en-US" altLang="en-US" sz="1400" dirty="0">
                <a:latin typeface="Amplitude Light" panose="02000606040000020004" pitchFamily="50" charset="0"/>
              </a:rPr>
              <a:t>They’re changing the shape of biometrics, cloud computing and next generation platforms. </a:t>
            </a:r>
            <a:r>
              <a:rPr lang="en-US" altLang="en-US" sz="1400" dirty="0" smtClean="0">
                <a:latin typeface="Amplitude Light" panose="02000606040000020004" pitchFamily="50" charset="0"/>
              </a:rPr>
              <a:t>Our technologists  enable us to manage </a:t>
            </a:r>
            <a:r>
              <a:rPr lang="en-US" altLang="en-US" sz="1400" dirty="0">
                <a:latin typeface="Amplitude Light" panose="02000606040000020004" pitchFamily="50" charset="0"/>
              </a:rPr>
              <a:t>US$5 trillion in payments, and trade and settle US$1.5 trillion of securities. Daily. Which means our clients can continue to innovate, evolve, and build a future with us.</a:t>
            </a:r>
          </a:p>
          <a:p>
            <a:endParaRPr lang="en-US" altLang="en-US" sz="1400" dirty="0">
              <a:latin typeface="Amplitude Light" panose="02000606040000020004" pitchFamily="50" charset="0"/>
            </a:endParaRPr>
          </a:p>
          <a:p>
            <a:r>
              <a:rPr lang="en-US" altLang="en-US" sz="1400" dirty="0">
                <a:latin typeface="Amplitude Light" panose="02000606040000020004" pitchFamily="50" charset="0"/>
              </a:rPr>
              <a:t>Come meet our brilliant technologists, and find out how you could become one of them.</a:t>
            </a:r>
          </a:p>
          <a:p>
            <a:endParaRPr lang="en-US" altLang="en-US" sz="1400" dirty="0">
              <a:latin typeface="Amplitude Light" panose="02000606040000020004" pitchFamily="50" charset="0"/>
            </a:endParaRPr>
          </a:p>
          <a:p>
            <a:r>
              <a:rPr lang="en-US" altLang="en-US" sz="1400" b="1" dirty="0">
                <a:latin typeface="Amplitude Light" panose="02000606040000020004" pitchFamily="50" charset="0"/>
              </a:rPr>
              <a:t>When</a:t>
            </a:r>
            <a:r>
              <a:rPr lang="en-US" altLang="en-US" sz="1400" b="1" dirty="0" smtClean="0">
                <a:latin typeface="Amplitude Light" panose="02000606040000020004" pitchFamily="50" charset="0"/>
              </a:rPr>
              <a:t>: </a:t>
            </a:r>
            <a:r>
              <a:rPr lang="en-US" altLang="en-US" sz="1400" dirty="0" smtClean="0">
                <a:latin typeface="Amplitude Light" panose="02000606040000020004" pitchFamily="50" charset="0"/>
              </a:rPr>
              <a:t>Tuesday, October </a:t>
            </a:r>
            <a:r>
              <a:rPr lang="en-US" altLang="en-US" sz="1400" dirty="0" smtClean="0">
                <a:latin typeface="Amplitude Light" panose="02000606040000020004" pitchFamily="50" charset="0"/>
              </a:rPr>
              <a:t>Third, 2017</a:t>
            </a:r>
            <a:endParaRPr lang="en-US" altLang="en-US" sz="1400" dirty="0">
              <a:latin typeface="Amplitude Light" panose="02000606040000020004" pitchFamily="50" charset="0"/>
            </a:endParaRPr>
          </a:p>
          <a:p>
            <a:r>
              <a:rPr lang="en-US" altLang="en-US" sz="1400" b="1" dirty="0">
                <a:latin typeface="Amplitude Light" panose="02000606040000020004" pitchFamily="50" charset="0"/>
              </a:rPr>
              <a:t>Where</a:t>
            </a:r>
            <a:r>
              <a:rPr lang="en-US" altLang="en-US" sz="1400" b="1" dirty="0" smtClean="0">
                <a:latin typeface="Amplitude Light" panose="02000606040000020004" pitchFamily="50" charset="0"/>
              </a:rPr>
              <a:t>: </a:t>
            </a:r>
            <a:r>
              <a:rPr lang="en-US" altLang="en-US" sz="1400" dirty="0" smtClean="0">
                <a:latin typeface="Amplitude Light" panose="02000606040000020004" pitchFamily="50" charset="0"/>
              </a:rPr>
              <a:t>1111 Polaris Parkway, Columbus, OH</a:t>
            </a:r>
            <a:endParaRPr lang="en-US" altLang="en-US" sz="1400" dirty="0">
              <a:latin typeface="Amplitude Light" panose="02000606040000020004" pitchFamily="50" charset="0"/>
            </a:endParaRPr>
          </a:p>
          <a:p>
            <a:r>
              <a:rPr lang="en-US" altLang="en-US" sz="1400" b="1" dirty="0">
                <a:latin typeface="Amplitude Light" panose="02000606040000020004" pitchFamily="50" charset="0"/>
              </a:rPr>
              <a:t>Who’s it for</a:t>
            </a:r>
            <a:r>
              <a:rPr lang="en-US" altLang="en-US" sz="1400" dirty="0" smtClean="0">
                <a:latin typeface="Amplitude Light" panose="02000606040000020004" pitchFamily="50" charset="0"/>
              </a:rPr>
              <a:t>: Sophomore, Juniors and Seniors</a:t>
            </a:r>
            <a:endParaRPr lang="en-US" altLang="en-US" sz="1400" dirty="0">
              <a:latin typeface="Amplitude Light" panose="02000606040000020004" pitchFamily="50" charset="0"/>
            </a:endParaRPr>
          </a:p>
          <a:p>
            <a:pPr marL="0" lvl="1" indent="0"/>
            <a:r>
              <a:rPr lang="en-US" altLang="en-US" sz="1400" b="1" dirty="0">
                <a:latin typeface="Amplitude Light" panose="02000606040000020004" pitchFamily="50" charset="0"/>
              </a:rPr>
              <a:t>How to apply</a:t>
            </a:r>
            <a:r>
              <a:rPr lang="en-US" altLang="en-US" sz="1400" b="1" dirty="0" smtClean="0">
                <a:latin typeface="Amplitude Light" panose="02000606040000020004" pitchFamily="50" charset="0"/>
              </a:rPr>
              <a:t>: </a:t>
            </a:r>
            <a:r>
              <a:rPr lang="en-US" altLang="en-US" sz="1600" dirty="0" smtClean="0">
                <a:solidFill>
                  <a:srgbClr val="E73A2D"/>
                </a:solidFill>
                <a:latin typeface="Amplitude Light" panose="02000606040000020004" pitchFamily="50" charset="0"/>
              </a:rPr>
              <a:t>Email </a:t>
            </a:r>
            <a:r>
              <a:rPr lang="en-US" altLang="en-US" sz="1600" dirty="0">
                <a:solidFill>
                  <a:srgbClr val="E73A2D"/>
                </a:solidFill>
                <a:latin typeface="Amplitude Light" panose="02000606040000020004" pitchFamily="50" charset="0"/>
              </a:rPr>
              <a:t>Glenay.Coleman@jpmchase.com</a:t>
            </a:r>
            <a:endParaRPr lang="en-US" altLang="en-US" sz="1400" dirty="0">
              <a:solidFill>
                <a:srgbClr val="E73A2D"/>
              </a:solidFill>
              <a:latin typeface="Amplitude Light" panose="02000606040000020004" pitchFamily="50" charset="0"/>
            </a:endParaRPr>
          </a:p>
          <a:p>
            <a:endParaRPr lang="en-US" altLang="en-US" sz="1400" dirty="0">
              <a:latin typeface="Amplitude Light" panose="02000606040000020004" pitchFamily="50" charset="0"/>
            </a:endParaRPr>
          </a:p>
          <a:p>
            <a:r>
              <a:rPr lang="en-US" altLang="en-US" sz="1400" dirty="0">
                <a:latin typeface="Amplitude Light" panose="02000606040000020004" pitchFamily="50" charset="0"/>
              </a:rPr>
              <a:t>**To be considered for this event please email Glenay Coleman at glenay.coleman@jpmchase.com and include your:</a:t>
            </a:r>
          </a:p>
          <a:p>
            <a:r>
              <a:rPr lang="en-US" altLang="en-US" sz="1400" dirty="0">
                <a:latin typeface="Amplitude Light" panose="02000606040000020004" pitchFamily="50" charset="0"/>
              </a:rPr>
              <a:t>NAME, SCHOOL, CONTACT INFORMATION, CUMUL. GPA, MAJOR and EXPECTED GRAD. DATE.</a:t>
            </a:r>
            <a:endParaRPr lang="en-US" altLang="en-US" sz="1400" dirty="0">
              <a:latin typeface="Amplitude Light" panose="02000606040000020004" pitchFamily="50" charset="0"/>
            </a:endParaRPr>
          </a:p>
        </p:txBody>
      </p:sp>
      <p:pic>
        <p:nvPicPr>
          <p:cNvPr id="31" name="Picture 3" descr="C:\Users\V677479\AppData\Local\Temp\PKED1F.tmp\Logo2008_JPMC_D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81" y="856456"/>
            <a:ext cx="4942353" cy="4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3C3C3B"/>
      </a:dk1>
      <a:lt1>
        <a:sysClr val="window" lastClr="FFFFFF"/>
      </a:lt1>
      <a:dk2>
        <a:srgbClr val="3C3C3B"/>
      </a:dk2>
      <a:lt2>
        <a:srgbClr val="FFFFFF"/>
      </a:lt2>
      <a:accent1>
        <a:srgbClr val="1D2F42"/>
      </a:accent1>
      <a:accent2>
        <a:srgbClr val="B73B2C"/>
      </a:accent2>
      <a:accent3>
        <a:srgbClr val="C9DFDB"/>
      </a:accent3>
      <a:accent4>
        <a:srgbClr val="33201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A89D53-FA34-4088-8921-63D40C8D641B}">
  <ds:schemaRefs>
    <ds:schemaRef ds:uri="http://purl.org/dc/terms/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125</TotalTime>
  <Words>216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Coleman, Glenay</cp:lastModifiedBy>
  <cp:revision>311</cp:revision>
  <cp:lastPrinted>2017-09-06T13:43:14Z</cp:lastPrinted>
  <dcterms:created xsi:type="dcterms:W3CDTF">2010-04-12T23:12:02Z</dcterms:created>
  <dcterms:modified xsi:type="dcterms:W3CDTF">2017-09-06T13:43:19Z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