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Playfair Display"/>
      <p:regular r:id="rId27"/>
      <p:bold r:id="rId28"/>
      <p:italic r:id="rId29"/>
      <p:boldItalic r:id="rId30"/>
    </p:embeddedFont>
    <p:embeddedFont>
      <p:font typeface="Nunito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  <p:embeddedFont>
      <p:font typeface="Source Code Pro"/>
      <p:regular r:id="rId39"/>
      <p:bold r:id="rId40"/>
      <p:italic r:id="rId41"/>
      <p:boldItalic r:id="rId42"/>
    </p:embeddedFont>
    <p:embeddedFont>
      <p:font typeface="Old Standard TT"/>
      <p:regular r:id="rId43"/>
      <p:bold r:id="rId44"/>
      <p: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CodePro-bold.fntdata"/><Relationship Id="rId20" Type="http://schemas.openxmlformats.org/officeDocument/2006/relationships/font" Target="fonts/ProximaNova-bold.fntdata"/><Relationship Id="rId42" Type="http://schemas.openxmlformats.org/officeDocument/2006/relationships/font" Target="fonts/SourceCodePro-boldItalic.fntdata"/><Relationship Id="rId41" Type="http://schemas.openxmlformats.org/officeDocument/2006/relationships/font" Target="fonts/SourceCodePro-italic.fntdata"/><Relationship Id="rId22" Type="http://schemas.openxmlformats.org/officeDocument/2006/relationships/font" Target="fonts/ProximaNova-boldItalic.fntdata"/><Relationship Id="rId44" Type="http://schemas.openxmlformats.org/officeDocument/2006/relationships/font" Target="fonts/OldStandardTT-bold.fntdata"/><Relationship Id="rId21" Type="http://schemas.openxmlformats.org/officeDocument/2006/relationships/font" Target="fonts/ProximaNova-italic.fntdata"/><Relationship Id="rId43" Type="http://schemas.openxmlformats.org/officeDocument/2006/relationships/font" Target="fonts/OldStandardTT-regular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45" Type="http://schemas.openxmlformats.org/officeDocument/2006/relationships/font" Target="fonts/OldStandardT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PlayfairDisplay-bold.fntdata"/><Relationship Id="rId27" Type="http://schemas.openxmlformats.org/officeDocument/2006/relationships/font" Target="fonts/PlayfairDispl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regular.fntdata"/><Relationship Id="rId30" Type="http://schemas.openxmlformats.org/officeDocument/2006/relationships/font" Target="fonts/PlayfairDisplay-boldItalic.fntdata"/><Relationship Id="rId11" Type="http://schemas.openxmlformats.org/officeDocument/2006/relationships/slide" Target="slides/slide6.xml"/><Relationship Id="rId33" Type="http://schemas.openxmlformats.org/officeDocument/2006/relationships/font" Target="fonts/Nunito-italic.fntdata"/><Relationship Id="rId10" Type="http://schemas.openxmlformats.org/officeDocument/2006/relationships/slide" Target="slides/slide5.xml"/><Relationship Id="rId32" Type="http://schemas.openxmlformats.org/officeDocument/2006/relationships/font" Target="fonts/Nunito-bold.fntdata"/><Relationship Id="rId13" Type="http://schemas.openxmlformats.org/officeDocument/2006/relationships/slide" Target="slides/slide8.xml"/><Relationship Id="rId35" Type="http://schemas.openxmlformats.org/officeDocument/2006/relationships/font" Target="fonts/Lato-regular.fntdata"/><Relationship Id="rId12" Type="http://schemas.openxmlformats.org/officeDocument/2006/relationships/slide" Target="slides/slide7.xml"/><Relationship Id="rId34" Type="http://schemas.openxmlformats.org/officeDocument/2006/relationships/font" Target="fonts/Nunito-boldItalic.fntdata"/><Relationship Id="rId15" Type="http://schemas.openxmlformats.org/officeDocument/2006/relationships/slide" Target="slides/slide10.xml"/><Relationship Id="rId37" Type="http://schemas.openxmlformats.org/officeDocument/2006/relationships/font" Target="fonts/Lato-italic.fntdata"/><Relationship Id="rId14" Type="http://schemas.openxmlformats.org/officeDocument/2006/relationships/slide" Target="slides/slide9.xml"/><Relationship Id="rId36" Type="http://schemas.openxmlformats.org/officeDocument/2006/relationships/font" Target="fonts/Lato-bold.fntdata"/><Relationship Id="rId17" Type="http://schemas.openxmlformats.org/officeDocument/2006/relationships/slide" Target="slides/slide12.xml"/><Relationship Id="rId39" Type="http://schemas.openxmlformats.org/officeDocument/2006/relationships/font" Target="fonts/SourceCodePro-regular.fntdata"/><Relationship Id="rId16" Type="http://schemas.openxmlformats.org/officeDocument/2006/relationships/slide" Target="slides/slide11.xml"/><Relationship Id="rId38" Type="http://schemas.openxmlformats.org/officeDocument/2006/relationships/font" Target="fonts/Lato-boldItalic.fntdata"/><Relationship Id="rId19" Type="http://schemas.openxmlformats.org/officeDocument/2006/relationships/font" Target="fonts/ProximaNova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79104bd31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79104bd31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79104bd31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79104bd31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79104bd31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79104bd31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7ef98bb8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7ef98bb8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79104bd3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79104bd3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79104bd31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79104bd31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79104bd31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79104bd31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79104bd31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79104bd31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79104bd31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79104bd31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79104bd31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79104bd31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79104bd31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79104bd31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79104bd31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79104bd31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service.aphiodeltagamma@gmail.com" TargetMode="External"/><Relationship Id="rId4" Type="http://schemas.openxmlformats.org/officeDocument/2006/relationships/hyperlink" Target="mailto:service.aphiodeltagamma@gmail.co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treasurer.aphiodeltagamma@gmail.co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membership.aphiodeltagamma@gmail.com" TargetMode="External"/><Relationship Id="rId4" Type="http://schemas.openxmlformats.org/officeDocument/2006/relationships/hyperlink" Target="mailto:pledgeducators.aphiodeltagamma@gmail.com" TargetMode="External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10/30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Communications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5236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layfair Display"/>
              <a:buChar char="●"/>
            </a:pPr>
            <a:r>
              <a:rPr lang="en" sz="7796">
                <a:solidFill>
                  <a:srgbClr val="43434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Working on getting attendance up to date</a:t>
            </a:r>
            <a:endParaRPr sz="7796">
              <a:solidFill>
                <a:srgbClr val="43434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52369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layfair Display"/>
              <a:buChar char="○"/>
            </a:pPr>
            <a:r>
              <a:rPr lang="en" sz="7796">
                <a:solidFill>
                  <a:srgbClr val="43434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Slides will be sent out after chapter</a:t>
            </a:r>
            <a:endParaRPr sz="7796">
              <a:solidFill>
                <a:srgbClr val="43434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796">
              <a:solidFill>
                <a:srgbClr val="43434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52369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layfair Display"/>
              <a:buChar char="●"/>
            </a:pPr>
            <a:r>
              <a:rPr lang="en" sz="7796">
                <a:solidFill>
                  <a:srgbClr val="43434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Please reach out to me with any attendance issues or any ideas for the Instagram :)</a:t>
            </a:r>
            <a:endParaRPr sz="7796">
              <a:solidFill>
                <a:srgbClr val="43434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796">
              <a:solidFill>
                <a:srgbClr val="43434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58719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layfair Display"/>
              <a:buChar char="●"/>
            </a:pPr>
            <a:r>
              <a:rPr b="1" lang="en" sz="8196" u="sng">
                <a:solidFill>
                  <a:srgbClr val="434343"/>
                </a:solidFill>
                <a:highlight>
                  <a:srgbClr val="F8E71C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Send me any pictures from events you do!</a:t>
            </a:r>
            <a:endParaRPr b="1" sz="8196" u="sng">
              <a:solidFill>
                <a:srgbClr val="434343"/>
              </a:solidFill>
              <a:highlight>
                <a:srgbClr val="F8E71C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796">
              <a:solidFill>
                <a:srgbClr val="43434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7606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Playfair Display"/>
              <a:buChar char="●"/>
            </a:pPr>
            <a:r>
              <a:rPr lang="en" sz="7496">
                <a:solidFill>
                  <a:srgbClr val="43434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Don’t forget to follow our social medias for pics/updates this semester!</a:t>
            </a:r>
            <a:endParaRPr sz="7496">
              <a:solidFill>
                <a:srgbClr val="43434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7209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○"/>
            </a:pPr>
            <a:r>
              <a:rPr lang="en" sz="747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Pledge TikTok: pledgeaphio</a:t>
            </a:r>
            <a:endParaRPr sz="747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7209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○"/>
            </a:pPr>
            <a:r>
              <a:rPr lang="en" sz="747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Twitter: @APhiODeltaGamma</a:t>
            </a:r>
            <a:endParaRPr sz="747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7209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○"/>
            </a:pPr>
            <a:r>
              <a:rPr lang="en" sz="747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Instagram: APhiO_DeltaGamma</a:t>
            </a:r>
            <a:endParaRPr sz="7175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7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96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">
              <a:solidFill>
                <a:srgbClr val="4343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">
              <a:solidFill>
                <a:srgbClr val="4343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">
              <a:solidFill>
                <a:srgbClr val="43434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43434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">
              <a:solidFill>
                <a:srgbClr val="43434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">
              <a:solidFill>
                <a:srgbClr val="43434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">
              <a:solidFill>
                <a:srgbClr val="434343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">
              <a:solidFill>
                <a:srgbClr val="434343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/>
        </p:nvSpPr>
        <p:spPr>
          <a:xfrm>
            <a:off x="7074525" y="4253625"/>
            <a:ext cx="175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Courtney Batten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937-621-1487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Historian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Toast Song</a:t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4"/>
          <p:cNvSpPr txBox="1"/>
          <p:nvPr/>
        </p:nvSpPr>
        <p:spPr>
          <a:xfrm>
            <a:off x="258300" y="14728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32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32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32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32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Here's to Alpha Phi Omega, Loyal Brothers we,</a:t>
            </a:r>
            <a:endParaRPr b="1" sz="1232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32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True to self and to each other, firm in loyalty.</a:t>
            </a:r>
            <a:endParaRPr b="1" sz="1232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32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Daily working, daily striving, ever more to be</a:t>
            </a:r>
            <a:endParaRPr b="1" sz="1232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32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True to Alpha Phi Omega, Our Fraternity.</a:t>
            </a:r>
            <a:endParaRPr b="1" sz="1232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32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32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Brothers clasp the hands of Brothers, </a:t>
            </a:r>
            <a:endParaRPr b="1" sz="1232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32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strong the circle we</a:t>
            </a:r>
            <a:endParaRPr b="1" sz="1232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32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Ever mindful, ever serving all humanity.</a:t>
            </a:r>
            <a:endParaRPr b="1" sz="1232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32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Now we raise our grateful </a:t>
            </a:r>
            <a:endParaRPr b="1" sz="1232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32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voices in our song to thee:</a:t>
            </a:r>
            <a:endParaRPr b="1" sz="1232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32">
                <a:solidFill>
                  <a:srgbClr val="2A3990"/>
                </a:solidFill>
                <a:latin typeface="Roboto"/>
                <a:ea typeface="Roboto"/>
                <a:cs typeface="Roboto"/>
                <a:sym typeface="Roboto"/>
              </a:rPr>
              <a:t>True to  Alpha Phi Omega, may we always be.</a:t>
            </a:r>
            <a:endParaRPr sz="832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2A399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2A39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2A399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2A399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did you dress as for Halloween?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When is the </a:t>
            </a:r>
            <a:r>
              <a:rPr lang="en"/>
              <a:t>interview</a:t>
            </a:r>
            <a:r>
              <a:rPr lang="en"/>
              <a:t> party?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 much are dues?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President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Events added in the calendar!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Charity Miles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Donations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Erin Smith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</a:t>
            </a:r>
            <a:r>
              <a:rPr lang="en" u="sng">
                <a:solidFill>
                  <a:schemeClr val="hlink"/>
                </a:solidFill>
                <a:hlinkClick r:id="rId4"/>
              </a:rPr>
              <a:t>ervice.aphiodeltagamma@gmail.com</a:t>
            </a:r>
            <a:r>
              <a:rPr lang="en"/>
              <a:t> | (937) 314-1242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Fellowship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Treasurer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pay your dues if you have yet to do so! I am going to submit the cash dues this week and if you need help paying on bobcat connect let me know!!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Dues are $55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Vanessa Evans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treasurer.aphiodeltagamma@gmail.com</a:t>
            </a:r>
            <a:r>
              <a:rPr lang="en" sz="1600"/>
              <a:t> 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(614) 361-7801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Sergeant at Arms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Ombudsman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Membership/Pledge Ed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15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Hi, I hope you all had a safe + fun HallOUween!!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Stay after Chapter next week (11/6) for an interview party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Hang out with your Littles</a:t>
            </a:r>
            <a:endParaRPr/>
          </a:p>
        </p:txBody>
      </p:sp>
      <p:sp>
        <p:nvSpPr>
          <p:cNvPr id="109" name="Google Shape;109;p21"/>
          <p:cNvSpPr txBox="1"/>
          <p:nvPr/>
        </p:nvSpPr>
        <p:spPr>
          <a:xfrm>
            <a:off x="311700" y="4185275"/>
            <a:ext cx="4031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Lydia Gehr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membership.aphiodeltagamma@gmail.com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513-497-0342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4801200" y="4185275"/>
            <a:ext cx="4031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Ainsley Sawyer</a:t>
            </a:r>
            <a:endParaRPr sz="12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pledgeducators.aphiodeltagamma@gmail.com</a:t>
            </a:r>
            <a:endParaRPr sz="12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512-745-1380</a:t>
            </a:r>
            <a:endParaRPr sz="12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1212" y="2136676"/>
            <a:ext cx="3524326" cy="187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