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Nunito"/>
      <p:regular r:id="rId23"/>
      <p:bold r:id="rId24"/>
      <p:italic r:id="rId25"/>
      <p:boldItalic r:id="rId26"/>
    </p:embeddedFont>
    <p:embeddedFont>
      <p:font typeface="Playfair Display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  <p:embeddedFont>
      <p:font typeface="Source Code Pro"/>
      <p:regular r:id="rId35"/>
      <p:bold r:id="rId36"/>
      <p:italic r:id="rId37"/>
      <p:boldItalic r:id="rId38"/>
    </p:embeddedFont>
    <p:embeddedFont>
      <p:font typeface="Old Standard TT"/>
      <p:regular r:id="rId39"/>
      <p:bold r:id="rId40"/>
      <p: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ldStandardTT-bold.fntdata"/><Relationship Id="rId20" Type="http://schemas.openxmlformats.org/officeDocument/2006/relationships/font" Target="fonts/Roboto-bold.fntdata"/><Relationship Id="rId41" Type="http://schemas.openxmlformats.org/officeDocument/2006/relationships/font" Target="fonts/OldStandardTT-italic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28" Type="http://schemas.openxmlformats.org/officeDocument/2006/relationships/font" Target="fonts/PlayfairDisplay-bold.fntdata"/><Relationship Id="rId27" Type="http://schemas.openxmlformats.org/officeDocument/2006/relationships/font" Target="fonts/PlayfairDispl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regular.fntdata"/><Relationship Id="rId30" Type="http://schemas.openxmlformats.org/officeDocument/2006/relationships/font" Target="fonts/PlayfairDisplay-boldItalic.fntdata"/><Relationship Id="rId11" Type="http://schemas.openxmlformats.org/officeDocument/2006/relationships/slide" Target="slides/slide6.xml"/><Relationship Id="rId33" Type="http://schemas.openxmlformats.org/officeDocument/2006/relationships/font" Target="fonts/Lato-italic.fntdata"/><Relationship Id="rId10" Type="http://schemas.openxmlformats.org/officeDocument/2006/relationships/slide" Target="slides/slide5.xml"/><Relationship Id="rId32" Type="http://schemas.openxmlformats.org/officeDocument/2006/relationships/font" Target="fonts/Lato-bold.fntdata"/><Relationship Id="rId13" Type="http://schemas.openxmlformats.org/officeDocument/2006/relationships/slide" Target="slides/slide8.xml"/><Relationship Id="rId35" Type="http://schemas.openxmlformats.org/officeDocument/2006/relationships/font" Target="fonts/SourceCodePro-regular.fntdata"/><Relationship Id="rId12" Type="http://schemas.openxmlformats.org/officeDocument/2006/relationships/slide" Target="slides/slide7.xml"/><Relationship Id="rId34" Type="http://schemas.openxmlformats.org/officeDocument/2006/relationships/font" Target="fonts/Lato-boldItalic.fntdata"/><Relationship Id="rId15" Type="http://schemas.openxmlformats.org/officeDocument/2006/relationships/slide" Target="slides/slide10.xml"/><Relationship Id="rId37" Type="http://schemas.openxmlformats.org/officeDocument/2006/relationships/font" Target="fonts/SourceCodePro-italic.fntdata"/><Relationship Id="rId14" Type="http://schemas.openxmlformats.org/officeDocument/2006/relationships/slide" Target="slides/slide9.xml"/><Relationship Id="rId36" Type="http://schemas.openxmlformats.org/officeDocument/2006/relationships/font" Target="fonts/SourceCodePro-bold.fntdata"/><Relationship Id="rId17" Type="http://schemas.openxmlformats.org/officeDocument/2006/relationships/slide" Target="slides/slide12.xml"/><Relationship Id="rId39" Type="http://schemas.openxmlformats.org/officeDocument/2006/relationships/font" Target="fonts/OldStandardTT-regular.fntdata"/><Relationship Id="rId16" Type="http://schemas.openxmlformats.org/officeDocument/2006/relationships/slide" Target="slides/slide11.xml"/><Relationship Id="rId38" Type="http://schemas.openxmlformats.org/officeDocument/2006/relationships/font" Target="fonts/SourceCodePro-boldItalic.fntdata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a740d6cc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1a740d6cc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a740d6cc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a740d6cc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a740d6ccd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1a740d6cc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a740d6ccd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1a740d6ccd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a740d6c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a740d6c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a740d6cc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a740d6cc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a740d6cc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a740d6cc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a740d6cc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1a740d6cc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a740d6cc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1a740d6cc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a740d6cc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a740d6cc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a740d6cc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a740d6cc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1d89905b9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1d89905b9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pledgeducators.aphiodeltagamma@gmail.com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Historian.deltagammaaphio@gmail.com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president.aphiodeltagamma@gmail.com" TargetMode="External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ted.com/talks/simon_sinek_why_good_leaders_make_you_feel_safe" TargetMode="External"/><Relationship Id="rId4" Type="http://schemas.openxmlformats.org/officeDocument/2006/relationships/hyperlink" Target="mailto:leadership.aphiodeltagamma@gmail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fellowship.aphiodeltagamma@gmail.com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treasurer.aphiodeltagamma@gmail.co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saa.aphiodeltagamma@gmail.com" TargetMode="External"/><Relationship Id="rId4" Type="http://schemas.openxmlformats.org/officeDocument/2006/relationships/hyperlink" Target="mailto:saa.aphiodeltagamma@gmail.com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ombudsmen.apiodeltagamma@gmail.com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3/20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 in up front !!!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Membership/Pledge Ed</a:t>
            </a:r>
            <a:endParaRPr/>
          </a:p>
        </p:txBody>
      </p:sp>
      <p:sp>
        <p:nvSpPr>
          <p:cNvPr id="190" name="Google Shape;190;p2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-Big/Little Reveal next week before chapter!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-more details to come by Friday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-if you would like to be a big send in application by Tuesday night!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Maddy Myles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pledgeducators.aphiodeltagamma@gmail.com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(740) 503-7143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>
            <p:ph type="title"/>
          </p:nvPr>
        </p:nvSpPr>
        <p:spPr>
          <a:xfrm>
            <a:off x="696675" y="6517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Communications</a:t>
            </a:r>
            <a:endParaRPr/>
          </a:p>
        </p:txBody>
      </p:sp>
      <p:sp>
        <p:nvSpPr>
          <p:cNvPr id="196" name="Google Shape;196;p23"/>
          <p:cNvSpPr txBox="1"/>
          <p:nvPr>
            <p:ph idx="1" type="body"/>
          </p:nvPr>
        </p:nvSpPr>
        <p:spPr>
          <a:xfrm>
            <a:off x="768125" y="14294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61726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Playfair Display"/>
              <a:buChar char="●"/>
            </a:pPr>
            <a:r>
              <a:rPr lang="en" sz="8385">
                <a:solidFill>
                  <a:srgbClr val="21212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Attendance will be up to date after chapter!</a:t>
            </a:r>
            <a:endParaRPr b="1" sz="8385">
              <a:solidFill>
                <a:srgbClr val="21212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1726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Playfair Display"/>
              <a:buChar char="●"/>
            </a:pPr>
            <a:r>
              <a:rPr lang="en" sz="8385">
                <a:solidFill>
                  <a:srgbClr val="21212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Please reach out to me with any attendance issues or any ideas for the Instagram :)</a:t>
            </a:r>
            <a:endParaRPr sz="8385">
              <a:solidFill>
                <a:srgbClr val="21212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7126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Playfair Display"/>
              <a:buChar char="●"/>
            </a:pPr>
            <a:r>
              <a:rPr b="1" lang="en" sz="9985" u="sng">
                <a:solidFill>
                  <a:srgbClr val="212121"/>
                </a:solidFill>
                <a:highlight>
                  <a:srgbClr val="F8E71C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Send me any pictures from events you do!</a:t>
            </a:r>
            <a:endParaRPr b="1" sz="9985" u="sng">
              <a:solidFill>
                <a:srgbClr val="212121"/>
              </a:solidFill>
              <a:highlight>
                <a:srgbClr val="F8E71C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8385">
              <a:solidFill>
                <a:srgbClr val="21212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676" lvl="0" marL="457200" rtl="0" algn="l"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Playfair Display"/>
              <a:buChar char="●"/>
            </a:pPr>
            <a:r>
              <a:rPr lang="en" sz="7185">
                <a:solidFill>
                  <a:srgbClr val="21212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Don’t forget to follow our social medias for pics/updates this semester!</a:t>
            </a:r>
            <a:endParaRPr sz="7185">
              <a:solidFill>
                <a:srgbClr val="21212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1089" lvl="1" marL="9144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Roboto"/>
              <a:buChar char="○"/>
            </a:pPr>
            <a:r>
              <a:rPr lang="en" sz="7085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Pledge TikTok: pledgeaphio</a:t>
            </a:r>
            <a:endParaRPr sz="7085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1089" lvl="1" marL="9144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Roboto"/>
              <a:buChar char="○"/>
            </a:pPr>
            <a:r>
              <a:rPr lang="en" sz="7085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Twitter: @APhiODeltaGamma</a:t>
            </a:r>
            <a:endParaRPr sz="7085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1089" lvl="1" marL="9144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Roboto"/>
              <a:buChar char="○"/>
            </a:pPr>
            <a:r>
              <a:rPr lang="en" sz="7085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Instagram: APhiO_DeltaGamma</a:t>
            </a:r>
            <a:endParaRPr sz="5900">
              <a:solidFill>
                <a:srgbClr val="21212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885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985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212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212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212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3"/>
          <p:cNvSpPr txBox="1"/>
          <p:nvPr/>
        </p:nvSpPr>
        <p:spPr>
          <a:xfrm>
            <a:off x="5482550" y="4326825"/>
            <a:ext cx="407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Courtney Batten</a:t>
            </a:r>
            <a:endParaRPr b="1" sz="1000">
              <a:solidFill>
                <a:srgbClr val="1E2D3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937-621-1487</a:t>
            </a:r>
            <a:endParaRPr b="1" sz="1000">
              <a:solidFill>
                <a:srgbClr val="1E2D3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communications.aphiodeltagamma@gmail.com</a:t>
            </a:r>
            <a:endParaRPr b="1" sz="1000">
              <a:solidFill>
                <a:srgbClr val="1E2D3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Historian</a:t>
            </a:r>
            <a:endParaRPr/>
          </a:p>
        </p:txBody>
      </p:sp>
      <p:sp>
        <p:nvSpPr>
          <p:cNvPr id="203" name="Google Shape;203;p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Happy Can!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Elizabeth Fote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(937) 204-4842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Historian.deltagammaaphio@gmail.com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>
            <p:ph type="title"/>
          </p:nvPr>
        </p:nvSpPr>
        <p:spPr>
          <a:xfrm>
            <a:off x="371675" y="3931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Toast Song</a:t>
            </a:r>
            <a:endParaRPr/>
          </a:p>
        </p:txBody>
      </p:sp>
      <p:sp>
        <p:nvSpPr>
          <p:cNvPr id="209" name="Google Shape;209;p25"/>
          <p:cNvSpPr txBox="1"/>
          <p:nvPr>
            <p:ph idx="1" type="body"/>
          </p:nvPr>
        </p:nvSpPr>
        <p:spPr>
          <a:xfrm>
            <a:off x="896975" y="10948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125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Here's to Alpha Phi Omega, Loyal Brothers we,</a:t>
            </a:r>
            <a:endParaRPr b="1" sz="11125">
              <a:solidFill>
                <a:srgbClr val="1E2D3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True to self and to each other, firm in loyalty.</a:t>
            </a:r>
            <a:endParaRPr b="1" sz="11125">
              <a:solidFill>
                <a:srgbClr val="1E2D3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Daily working, daily striving, ever more to be</a:t>
            </a:r>
            <a:endParaRPr b="1" sz="11125">
              <a:solidFill>
                <a:srgbClr val="1E2D3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True to Alpha Phi Omega, Our Fraternity.</a:t>
            </a:r>
            <a:endParaRPr b="1" sz="11125">
              <a:solidFill>
                <a:srgbClr val="1E2D3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125">
              <a:solidFill>
                <a:srgbClr val="1E2D3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Brothers clasp the hands of Brothers, </a:t>
            </a:r>
            <a:endParaRPr b="1" sz="11125">
              <a:solidFill>
                <a:srgbClr val="1E2D3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strong the circle we</a:t>
            </a:r>
            <a:endParaRPr b="1" sz="11125">
              <a:solidFill>
                <a:srgbClr val="1E2D3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Ever mindful, ever serving all humanity.</a:t>
            </a:r>
            <a:endParaRPr b="1" sz="11125">
              <a:solidFill>
                <a:srgbClr val="1E2D3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Now we raise our grateful </a:t>
            </a:r>
            <a:endParaRPr b="1" sz="11125">
              <a:solidFill>
                <a:srgbClr val="1E2D3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voices in our song to thee:</a:t>
            </a:r>
            <a:endParaRPr b="1" sz="11125">
              <a:solidFill>
                <a:srgbClr val="1E2D3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True to  Alpha Phi Omega, may we always be.</a:t>
            </a:r>
            <a:endParaRPr b="1" sz="11125">
              <a:solidFill>
                <a:srgbClr val="1E2D3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1E2D3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7">
              <a:solidFill>
                <a:srgbClr val="1E2D3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">
              <a:solidFill>
                <a:srgbClr val="1E2D3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">
              <a:solidFill>
                <a:srgbClr val="1E2D3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1E2D3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E2D3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President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5739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HOW IS EVERYONE FEELING ?!?</a:t>
            </a:r>
            <a:endParaRPr b="1"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Vote for Voting Delegates: Courtney Batten and Rowan Andrews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Any community chapter advisor ideas?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Meet with me to talk about hours/anything :)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Molly Sanders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president.aphiodeltagamma@gmail.com</a:t>
            </a:r>
            <a:r>
              <a:rPr lang="en"/>
              <a:t> | 937-216-0964</a:t>
            </a: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5325" y="1104313"/>
            <a:ext cx="2457450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</a:t>
            </a:r>
            <a:endParaRPr/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819150" y="16792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Heyyy!</a:t>
            </a:r>
            <a:endParaRPr sz="1800">
              <a:solidFill>
                <a:srgbClr val="5F636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F6368"/>
                </a:solidFill>
                <a:latin typeface="Lato"/>
                <a:ea typeface="Lato"/>
                <a:cs typeface="Lato"/>
                <a:sym typeface="Lato"/>
              </a:rPr>
              <a:t>You only need 1 leadership hour !!</a:t>
            </a:r>
            <a:endParaRPr sz="1800">
              <a:solidFill>
                <a:srgbClr val="5F636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5F6368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simon_sinek_why_good_leaders_make_you_feel_safe</a:t>
            </a:r>
            <a:endParaRPr sz="2300">
              <a:solidFill>
                <a:srgbClr val="5F636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F636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5"/>
          <p:cNvSpPr txBox="1"/>
          <p:nvPr/>
        </p:nvSpPr>
        <p:spPr>
          <a:xfrm>
            <a:off x="694100" y="3790875"/>
            <a:ext cx="5179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Ro</a:t>
            </a:r>
            <a:r>
              <a:rPr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wan Andrews</a:t>
            </a:r>
            <a:endParaRPr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 (937)-404-8105 </a:t>
            </a:r>
            <a:endParaRPr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leadership.aphiodeltagamma@gmail.com</a:t>
            </a:r>
            <a:r>
              <a:rPr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</a:t>
            </a:r>
            <a:endParaRPr/>
          </a:p>
        </p:txBody>
      </p:sp>
      <p:sp>
        <p:nvSpPr>
          <p:cNvPr id="149" name="Google Shape;149;p16"/>
          <p:cNvSpPr txBox="1"/>
          <p:nvPr>
            <p:ph idx="1" type="body"/>
          </p:nvPr>
        </p:nvSpPr>
        <p:spPr>
          <a:xfrm>
            <a:off x="819150" y="20009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Hey guys,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Last opportunities for donations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Raking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Food Bank- Every other Saturday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Charity Miles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Erin Smith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service.aphiodeltagamma@gmail.com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(937) 314-1242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Fellowship</a:t>
            </a:r>
            <a:endParaRPr/>
          </a:p>
        </p:txBody>
      </p:sp>
      <p:sp>
        <p:nvSpPr>
          <p:cNvPr id="155" name="Google Shape;155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Happy Fest Season!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-iMessage Games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-Spotify Playlist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-Dinner sometime this week? (I’ll send a poll in the groupme)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4609575" y="3764200"/>
            <a:ext cx="4056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Emily Cingle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fellowship.aphiodeltagamma@gmail.com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Phone: (330)760-4246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1613" y="657075"/>
            <a:ext cx="2066925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Treasurer</a:t>
            </a:r>
            <a:endParaRPr/>
          </a:p>
        </p:txBody>
      </p:sp>
      <p:sp>
        <p:nvSpPr>
          <p:cNvPr id="163" name="Google Shape;163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DUES ARE </a:t>
            </a:r>
            <a:r>
              <a:rPr b="1" i="1" lang="en"/>
              <a:t>$55</a:t>
            </a:r>
            <a:r>
              <a:rPr b="1" lang="en"/>
              <a:t> </a:t>
            </a:r>
            <a:endParaRPr b="1"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DUE </a:t>
            </a:r>
            <a:r>
              <a:rPr b="1" i="1" lang="en"/>
              <a:t>MARCH 27th</a:t>
            </a:r>
            <a:r>
              <a:rPr lang="en"/>
              <a:t>, If you need any help please let me know!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Vanessa Evans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(614)361-7801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treasurer.aphiodeltagamma@gmail.com</a:t>
            </a:r>
            <a:endParaRPr sz="1050">
              <a:solidFill>
                <a:srgbClr val="5F63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50">
              <a:solidFill>
                <a:srgbClr val="5F63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Sergeant at Arms</a:t>
            </a:r>
            <a:endParaRPr/>
          </a:p>
        </p:txBody>
      </p:sp>
      <p:sp>
        <p:nvSpPr>
          <p:cNvPr id="169" name="Google Shape;169;p19"/>
          <p:cNvSpPr txBox="1"/>
          <p:nvPr>
            <p:ph idx="1" type="body"/>
          </p:nvPr>
        </p:nvSpPr>
        <p:spPr>
          <a:xfrm>
            <a:off x="819150" y="1636000"/>
            <a:ext cx="7505700" cy="28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 everyone!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Nominations for historian!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Cameron Carter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</a:t>
            </a:r>
            <a:r>
              <a:rPr lang="en" u="sng">
                <a:solidFill>
                  <a:schemeClr val="hlink"/>
                </a:solidFill>
                <a:hlinkClick r:id="rId4"/>
              </a:rPr>
              <a:t>aa.aphiodeltagamma@gmail.com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(937) 903-5768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Ombudsman</a:t>
            </a:r>
            <a:endParaRPr/>
          </a:p>
        </p:txBody>
      </p:sp>
      <p:sp>
        <p:nvSpPr>
          <p:cNvPr id="175" name="Google Shape;175;p20"/>
          <p:cNvSpPr txBox="1"/>
          <p:nvPr>
            <p:ph idx="1" type="body"/>
          </p:nvPr>
        </p:nvSpPr>
        <p:spPr>
          <a:xfrm>
            <a:off x="260850" y="1635375"/>
            <a:ext cx="3365100" cy="28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Hi!! Here are some merch ideas I came up with! Let me know what you think! </a:t>
            </a:r>
            <a:endParaRPr/>
          </a:p>
          <a:p>
            <a:pPr indent="-29876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Not sure of pricing yet; I believe I need to get a </a:t>
            </a:r>
            <a:r>
              <a:rPr lang="en"/>
              <a:t>headcount</a:t>
            </a:r>
            <a:r>
              <a:rPr lang="en"/>
              <a:t> of who all wants what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Emma Boyer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(254)368-7760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chemeClr val="hlink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ombudsmen.apiodeltagamma@gmail.com</a:t>
            </a:r>
            <a:r>
              <a:rPr lang="en" sz="1050"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9700" y="396551"/>
            <a:ext cx="2691700" cy="25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5950" y="2121288"/>
            <a:ext cx="2857500" cy="2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9763" y="1138013"/>
            <a:ext cx="2857500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325" y="1138013"/>
            <a:ext cx="2857500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8225" y="1337425"/>
            <a:ext cx="2580475" cy="246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